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IBM Plex Sans" panose="020B0503050203000203" pitchFamily="34" charset="0"/>
      <p:regular r:id="rId15"/>
      <p:bold r:id="rId16"/>
      <p:italic r:id="rId17"/>
      <p:boldItalic r:id="rId18"/>
    </p:embeddedFont>
    <p:embeddedFont>
      <p:font typeface="Playfair Display" panose="00000500000000000000"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Light" panose="02000000000000000000" pitchFamily="2" charset="0"/>
      <p:regular r:id="rId27"/>
      <p:bold r:id="rId28"/>
      <p:italic r:id="rId29"/>
      <p:boldItalic r:id="rId30"/>
    </p:embeddedFont>
    <p:embeddedFont>
      <p:font typeface="Roboto Medium"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PYuWbx8WqH8trDP2XJh+n5RRZ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9" Type="http://customschemas.google.com/relationships/presentationmetadata" Target="meta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Mark" userId="dc875fd0-37c6-4d5f-8dee-71a21901abfe" providerId="ADAL" clId="{1A26C474-FE28-4CED-BF7A-5B6F54A14545}"/>
    <pc:docChg chg="delSld">
      <pc:chgData name="Aaron Mark" userId="dc875fd0-37c6-4d5f-8dee-71a21901abfe" providerId="ADAL" clId="{1A26C474-FE28-4CED-BF7A-5B6F54A14545}" dt="2022-05-24T00:09:12.985" v="0" actId="2696"/>
      <pc:docMkLst>
        <pc:docMk/>
      </pc:docMkLst>
      <pc:sldChg chg="del">
        <pc:chgData name="Aaron Mark" userId="dc875fd0-37c6-4d5f-8dee-71a21901abfe" providerId="ADAL" clId="{1A26C474-FE28-4CED-BF7A-5B6F54A14545}" dt="2022-05-24T00:09:12.985" v="0" actId="2696"/>
        <pc:sldMkLst>
          <pc:docMk/>
          <pc:sldMk cId="0" sldId="266"/>
        </pc:sldMkLst>
      </pc:sldChg>
      <pc:sldMasterChg chg="delSldLayout">
        <pc:chgData name="Aaron Mark" userId="dc875fd0-37c6-4d5f-8dee-71a21901abfe" providerId="ADAL" clId="{1A26C474-FE28-4CED-BF7A-5B6F54A14545}" dt="2022-05-24T00:09:12.985" v="0" actId="2696"/>
        <pc:sldMasterMkLst>
          <pc:docMk/>
          <pc:sldMasterMk cId="0" sldId="2147483648"/>
        </pc:sldMasterMkLst>
        <pc:sldLayoutChg chg="del">
          <pc:chgData name="Aaron Mark" userId="dc875fd0-37c6-4d5f-8dee-71a21901abfe" providerId="ADAL" clId="{1A26C474-FE28-4CED-BF7A-5B6F54A14545}" dt="2022-05-24T00:09:12.985" v="0" actId="2696"/>
          <pc:sldLayoutMkLst>
            <pc:docMk/>
            <pc:sldMasterMk cId="0" sldId="2147483648"/>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solidFill>
                <a:srgbClr val="191919"/>
              </a:solidFill>
              <a:latin typeface="Roboto Light"/>
              <a:ea typeface="Roboto Light"/>
              <a:cs typeface="Roboto Light"/>
              <a:sym typeface="Roboto 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191919"/>
              </a:buClr>
              <a:buSzPts val="1100"/>
              <a:buFont typeface="Roboto Light"/>
              <a:buChar char="●"/>
            </a:pPr>
            <a:endParaRPr>
              <a:solidFill>
                <a:srgbClr val="191919"/>
              </a:solidFill>
              <a:latin typeface="Roboto Light"/>
              <a:ea typeface="Roboto Light"/>
              <a:cs typeface="Roboto Light"/>
              <a:sym typeface="Roboto 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191919"/>
              </a:buClr>
              <a:buSzPts val="1100"/>
              <a:buFont typeface="Roboto Light"/>
              <a:buChar char="●"/>
            </a:pPr>
            <a:endParaRPr>
              <a:solidFill>
                <a:srgbClr val="191919"/>
              </a:solidFill>
              <a:latin typeface="Roboto Light"/>
              <a:ea typeface="Roboto Light"/>
              <a:cs typeface="Roboto Light"/>
              <a:sym typeface="Roboto 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Font typeface="Roboto Light"/>
              <a:buNone/>
              <a:defRPr sz="4800">
                <a:latin typeface="Roboto Light"/>
                <a:ea typeface="Roboto Light"/>
                <a:cs typeface="Roboto Light"/>
                <a:sym typeface="Roboto Ligh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Roboto Light"/>
              <a:buNone/>
              <a:defRPr sz="2800">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5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53"/>
          <p:cNvSpPr/>
          <p:nvPr/>
        </p:nvSpPr>
        <p:spPr>
          <a:xfrm>
            <a:off x="4572000" y="-125"/>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5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5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5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5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5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5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CAPTION_ONLY_1">
    <p:spTree>
      <p:nvGrpSpPr>
        <p:cNvPr id="1" name="Shape 65"/>
        <p:cNvGrpSpPr/>
        <p:nvPr/>
      </p:nvGrpSpPr>
      <p:grpSpPr>
        <a:xfrm>
          <a:off x="0" y="0"/>
          <a:ext cx="0" cy="0"/>
          <a:chOff x="0" y="0"/>
          <a:chExt cx="0" cy="0"/>
        </a:xfrm>
      </p:grpSpPr>
      <p:sp>
        <p:nvSpPr>
          <p:cNvPr id="66" name="Google Shape;66;p5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4">
  <p:cSld name="TITLE_AND_BODY_4">
    <p:spTree>
      <p:nvGrpSpPr>
        <p:cNvPr id="1" name="Shape 67"/>
        <p:cNvGrpSpPr/>
        <p:nvPr/>
      </p:nvGrpSpPr>
      <p:grpSpPr>
        <a:xfrm>
          <a:off x="0" y="0"/>
          <a:ext cx="0" cy="0"/>
          <a:chOff x="0" y="0"/>
          <a:chExt cx="0" cy="0"/>
        </a:xfrm>
      </p:grpSpPr>
      <p:sp>
        <p:nvSpPr>
          <p:cNvPr id="68" name="Google Shape;68;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0" name="Google Shape;70;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78" name="Google Shape;78;p16"/>
          <p:cNvPicPr preferRelativeResize="0"/>
          <p:nvPr/>
        </p:nvPicPr>
        <p:blipFill rotWithShape="1">
          <a:blip r:embed="rId2">
            <a:alphaModFix/>
          </a:blip>
          <a:srcRect/>
          <a:stretch/>
        </p:blipFill>
        <p:spPr>
          <a:xfrm>
            <a:off x="8275320" y="4279392"/>
            <a:ext cx="685800" cy="685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1" name="Google Shape;81;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2" name="Google Shape;8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5" name="Google Shape;8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Footer">
  <p:cSld name="CUSTOM">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8275320" y="4279392"/>
            <a:ext cx="685800" cy="685800"/>
          </a:xfrm>
          <a:prstGeom prst="rect">
            <a:avLst/>
          </a:prstGeom>
          <a:noFill/>
          <a:ln>
            <a:noFill/>
          </a:ln>
        </p:spPr>
      </p:pic>
      <p:sp>
        <p:nvSpPr>
          <p:cNvPr id="15" name="Google Shape;15;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6" name="Google Shape;96;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7" name="Google Shape;9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0" name="Google Shape;10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4" name="Google Shape;104;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 name="Google Shape;105;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6" name="Google Shape;10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Google Shape;108;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9" name="Google Shape;10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0"/>
        <p:cNvGrpSpPr/>
        <p:nvPr/>
      </p:nvGrpSpPr>
      <p:grpSpPr>
        <a:xfrm>
          <a:off x="0" y="0"/>
          <a:ext cx="0" cy="0"/>
          <a:chOff x="0" y="0"/>
          <a:chExt cx="0" cy="0"/>
        </a:xfrm>
      </p:grpSpPr>
      <p:sp>
        <p:nvSpPr>
          <p:cNvPr id="111" name="Google Shape;111;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2" name="Google Shape;112;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3" name="Google Shape;11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Roboto Light"/>
              <a:buNone/>
              <a:defRPr>
                <a:latin typeface="Roboto Light"/>
                <a:ea typeface="Roboto Light"/>
                <a:cs typeface="Roboto Light"/>
                <a:sym typeface="Roboto Light"/>
              </a:defRPr>
            </a:lvl1pPr>
            <a:lvl2pPr lvl="1" algn="l">
              <a:lnSpc>
                <a:spcPct val="100000"/>
              </a:lnSpc>
              <a:spcBef>
                <a:spcPts val="0"/>
              </a:spcBef>
              <a:spcAft>
                <a:spcPts val="0"/>
              </a:spcAft>
              <a:buSzPts val="2800"/>
              <a:buFont typeface="Roboto Light"/>
              <a:buNone/>
              <a:defRPr>
                <a:latin typeface="Roboto Light"/>
                <a:ea typeface="Roboto Light"/>
                <a:cs typeface="Roboto Light"/>
                <a:sym typeface="Roboto Light"/>
              </a:defRPr>
            </a:lvl2pPr>
            <a:lvl3pPr lvl="2" algn="l">
              <a:lnSpc>
                <a:spcPct val="100000"/>
              </a:lnSpc>
              <a:spcBef>
                <a:spcPts val="0"/>
              </a:spcBef>
              <a:spcAft>
                <a:spcPts val="0"/>
              </a:spcAft>
              <a:buSzPts val="2800"/>
              <a:buFont typeface="Roboto Light"/>
              <a:buNone/>
              <a:defRPr>
                <a:latin typeface="Roboto Light"/>
                <a:ea typeface="Roboto Light"/>
                <a:cs typeface="Roboto Light"/>
                <a:sym typeface="Roboto Light"/>
              </a:defRPr>
            </a:lvl3pPr>
            <a:lvl4pPr lvl="3" algn="l">
              <a:lnSpc>
                <a:spcPct val="100000"/>
              </a:lnSpc>
              <a:spcBef>
                <a:spcPts val="0"/>
              </a:spcBef>
              <a:spcAft>
                <a:spcPts val="0"/>
              </a:spcAft>
              <a:buSzPts val="2800"/>
              <a:buFont typeface="Roboto Light"/>
              <a:buNone/>
              <a:defRPr>
                <a:latin typeface="Roboto Light"/>
                <a:ea typeface="Roboto Light"/>
                <a:cs typeface="Roboto Light"/>
                <a:sym typeface="Roboto Light"/>
              </a:defRPr>
            </a:lvl4pPr>
            <a:lvl5pPr lvl="4" algn="l">
              <a:lnSpc>
                <a:spcPct val="100000"/>
              </a:lnSpc>
              <a:spcBef>
                <a:spcPts val="0"/>
              </a:spcBef>
              <a:spcAft>
                <a:spcPts val="0"/>
              </a:spcAft>
              <a:buSzPts val="2800"/>
              <a:buFont typeface="Roboto Light"/>
              <a:buNone/>
              <a:defRPr>
                <a:latin typeface="Roboto Light"/>
                <a:ea typeface="Roboto Light"/>
                <a:cs typeface="Roboto Light"/>
                <a:sym typeface="Roboto Light"/>
              </a:defRPr>
            </a:lvl5pPr>
            <a:lvl6pPr lvl="5" algn="l">
              <a:lnSpc>
                <a:spcPct val="100000"/>
              </a:lnSpc>
              <a:spcBef>
                <a:spcPts val="0"/>
              </a:spcBef>
              <a:spcAft>
                <a:spcPts val="0"/>
              </a:spcAft>
              <a:buSzPts val="2800"/>
              <a:buFont typeface="Roboto Light"/>
              <a:buNone/>
              <a:defRPr>
                <a:latin typeface="Roboto Light"/>
                <a:ea typeface="Roboto Light"/>
                <a:cs typeface="Roboto Light"/>
                <a:sym typeface="Roboto Light"/>
              </a:defRPr>
            </a:lvl6pPr>
            <a:lvl7pPr lvl="6" algn="l">
              <a:lnSpc>
                <a:spcPct val="100000"/>
              </a:lnSpc>
              <a:spcBef>
                <a:spcPts val="0"/>
              </a:spcBef>
              <a:spcAft>
                <a:spcPts val="0"/>
              </a:spcAft>
              <a:buSzPts val="2800"/>
              <a:buFont typeface="Roboto Light"/>
              <a:buNone/>
              <a:defRPr>
                <a:latin typeface="Roboto Light"/>
                <a:ea typeface="Roboto Light"/>
                <a:cs typeface="Roboto Light"/>
                <a:sym typeface="Roboto Light"/>
              </a:defRPr>
            </a:lvl7pPr>
            <a:lvl8pPr lvl="7" algn="l">
              <a:lnSpc>
                <a:spcPct val="100000"/>
              </a:lnSpc>
              <a:spcBef>
                <a:spcPts val="0"/>
              </a:spcBef>
              <a:spcAft>
                <a:spcPts val="0"/>
              </a:spcAft>
              <a:buSzPts val="2800"/>
              <a:buFont typeface="Roboto Light"/>
              <a:buNone/>
              <a:defRPr>
                <a:latin typeface="Roboto Light"/>
                <a:ea typeface="Roboto Light"/>
                <a:cs typeface="Roboto Light"/>
                <a:sym typeface="Roboto Light"/>
              </a:defRPr>
            </a:lvl8pPr>
            <a:lvl9pPr lvl="8" algn="l">
              <a:lnSpc>
                <a:spcPct val="100000"/>
              </a:lnSpc>
              <a:spcBef>
                <a:spcPts val="0"/>
              </a:spcBef>
              <a:spcAft>
                <a:spcPts val="0"/>
              </a:spcAft>
              <a:buSzPts val="2800"/>
              <a:buFont typeface="Roboto Light"/>
              <a:buNone/>
              <a:defRPr>
                <a:latin typeface="Roboto Light"/>
                <a:ea typeface="Roboto Light"/>
                <a:cs typeface="Roboto Light"/>
                <a:sym typeface="Roboto Light"/>
              </a:defRPr>
            </a:lvl9pPr>
          </a:lstStyle>
          <a:p>
            <a:endParaRPr/>
          </a:p>
        </p:txBody>
      </p:sp>
      <p:sp>
        <p:nvSpPr>
          <p:cNvPr id="122" name="Google Shape;1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Roboto Light"/>
              <a:buChar char="●"/>
              <a:defRPr>
                <a:latin typeface="Roboto Light"/>
                <a:ea typeface="Roboto Light"/>
                <a:cs typeface="Roboto Light"/>
                <a:sym typeface="Roboto Light"/>
              </a:defRPr>
            </a:lvl1pPr>
            <a:lvl2pPr marL="914400" lvl="1"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2pPr>
            <a:lvl3pPr marL="1371600" lvl="2"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3pPr>
            <a:lvl4pPr marL="1828800" lvl="3"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4pPr>
            <a:lvl5pPr marL="2286000" lvl="4"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5pPr>
            <a:lvl6pPr marL="2743200" lvl="5"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6pPr>
            <a:lvl7pPr marL="3200400" lvl="6"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7pPr>
            <a:lvl8pPr marL="3657600" lvl="7"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8pPr>
            <a:lvl9pPr marL="4114800" lvl="8" indent="-317500" algn="l">
              <a:lnSpc>
                <a:spcPct val="115000"/>
              </a:lnSpc>
              <a:spcBef>
                <a:spcPts val="1600"/>
              </a:spcBef>
              <a:spcAft>
                <a:spcPts val="1600"/>
              </a:spcAft>
              <a:buSzPts val="1400"/>
              <a:buFont typeface="Roboto Light"/>
              <a:buChar char="■"/>
              <a:defRPr>
                <a:latin typeface="Roboto Light"/>
                <a:ea typeface="Roboto Light"/>
                <a:cs typeface="Roboto Light"/>
                <a:sym typeface="Roboto Light"/>
              </a:defRPr>
            </a:lvl9pPr>
          </a:lstStyle>
          <a:p>
            <a:endParaRPr/>
          </a:p>
        </p:txBody>
      </p:sp>
      <p:sp>
        <p:nvSpPr>
          <p:cNvPr id="123" name="Google Shape;12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 name="Google Shape;12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Roboto Light"/>
              <a:buNone/>
              <a:defRPr sz="3600">
                <a:latin typeface="Roboto Light"/>
                <a:ea typeface="Roboto Light"/>
                <a:cs typeface="Roboto Light"/>
                <a:sym typeface="Roboto Ligh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type="title">
  <p:cSld name="TITLE">
    <p:spTree>
      <p:nvGrpSpPr>
        <p:cNvPr id="1" name="Shape 127"/>
        <p:cNvGrpSpPr/>
        <p:nvPr/>
      </p:nvGrpSpPr>
      <p:grpSpPr>
        <a:xfrm>
          <a:off x="0" y="0"/>
          <a:ext cx="0" cy="0"/>
          <a:chOff x="0" y="0"/>
          <a:chExt cx="0" cy="0"/>
        </a:xfrm>
      </p:grpSpPr>
      <p:sp>
        <p:nvSpPr>
          <p:cNvPr id="128" name="Google Shape;128;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Font typeface="Roboto Light"/>
              <a:buNone/>
              <a:defRPr sz="4800">
                <a:latin typeface="Roboto Light"/>
                <a:ea typeface="Roboto Light"/>
                <a:cs typeface="Roboto Light"/>
                <a:sym typeface="Roboto Light"/>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9" name="Google Shape;129;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Roboto Light"/>
              <a:buNone/>
              <a:defRPr sz="2800">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0" name="Google Shape;13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Roboto Light"/>
              <a:buNone/>
              <a:defRPr sz="3600">
                <a:latin typeface="Roboto Light"/>
                <a:ea typeface="Roboto Light"/>
                <a:cs typeface="Roboto Light"/>
                <a:sym typeface="Roboto Ligh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3" name="Google Shape;13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Accent">
  <p:cSld name="SECTION_HEADER_1">
    <p:bg>
      <p:bgPr>
        <a:solidFill>
          <a:schemeClr val="accent3"/>
        </a:solidFill>
        <a:effectLst/>
      </p:bgPr>
    </p:bg>
    <p:spTree>
      <p:nvGrpSpPr>
        <p:cNvPr id="1" name="Shape 134"/>
        <p:cNvGrpSpPr/>
        <p:nvPr/>
      </p:nvGrpSpPr>
      <p:grpSpPr>
        <a:xfrm>
          <a:off x="0" y="0"/>
          <a:ext cx="0" cy="0"/>
          <a:chOff x="0" y="0"/>
          <a:chExt cx="0" cy="0"/>
        </a:xfrm>
      </p:grpSpPr>
      <p:sp>
        <p:nvSpPr>
          <p:cNvPr id="135" name="Google Shape;135;p3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Roboto Light"/>
              <a:buNone/>
              <a:defRPr sz="3600">
                <a:latin typeface="Roboto Light"/>
                <a:ea typeface="Roboto Light"/>
                <a:cs typeface="Roboto Light"/>
                <a:sym typeface="Roboto Ligh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6" name="Google Shape;13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 name="Google Shape;139;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0" name="Google Shape;140;p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1" name="Google Shape;14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images">
  <p:cSld name="TITLE_AND_TWO_COLUMNS_1">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11700" y="4414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4" name="Google Shape;144;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5" name="Google Shape;145;p35"/>
          <p:cNvPicPr preferRelativeResize="0"/>
          <p:nvPr/>
        </p:nvPicPr>
        <p:blipFill rotWithShape="1">
          <a:blip r:embed="rId2">
            <a:alphaModFix/>
          </a:blip>
          <a:srcRect/>
          <a:stretch/>
        </p:blipFill>
        <p:spPr>
          <a:xfrm>
            <a:off x="924275" y="1204175"/>
            <a:ext cx="3557375" cy="3557375"/>
          </a:xfrm>
          <a:prstGeom prst="rect">
            <a:avLst/>
          </a:prstGeom>
          <a:noFill/>
          <a:ln>
            <a:noFill/>
          </a:ln>
        </p:spPr>
      </p:pic>
      <p:pic>
        <p:nvPicPr>
          <p:cNvPr id="146" name="Google Shape;146;p35"/>
          <p:cNvPicPr preferRelativeResize="0"/>
          <p:nvPr/>
        </p:nvPicPr>
        <p:blipFill rotWithShape="1">
          <a:blip r:embed="rId2">
            <a:alphaModFix/>
          </a:blip>
          <a:srcRect/>
          <a:stretch/>
        </p:blipFill>
        <p:spPr>
          <a:xfrm>
            <a:off x="4662360" y="1204175"/>
            <a:ext cx="3557375" cy="35573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ccent Background Title">
  <p:cSld name="TITLE_AND_TWO_COLUMNS_1_1">
    <p:bg>
      <p:bgPr>
        <a:solidFill>
          <a:schemeClr val="accent3"/>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4474738" y="612900"/>
            <a:ext cx="4301100" cy="391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49" name="Google Shape;149;p36"/>
          <p:cNvPicPr preferRelativeResize="0"/>
          <p:nvPr/>
        </p:nvPicPr>
        <p:blipFill rotWithShape="1">
          <a:blip r:embed="rId2">
            <a:alphaModFix/>
          </a:blip>
          <a:srcRect/>
          <a:stretch/>
        </p:blipFill>
        <p:spPr>
          <a:xfrm>
            <a:off x="8275320" y="4279392"/>
            <a:ext cx="685800" cy="6858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2" name="Google Shape;152;p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3" name="Google Shape;15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4"/>
        <p:cNvGrpSpPr/>
        <p:nvPr/>
      </p:nvGrpSpPr>
      <p:grpSpPr>
        <a:xfrm>
          <a:off x="0" y="0"/>
          <a:ext cx="0" cy="0"/>
          <a:chOff x="0" y="0"/>
          <a:chExt cx="0" cy="0"/>
        </a:xfrm>
      </p:grpSpPr>
      <p:sp>
        <p:nvSpPr>
          <p:cNvPr id="155" name="Google Shape;155;p3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6" name="Google Shape;156;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39"/>
          <p:cNvSpPr/>
          <p:nvPr/>
        </p:nvSpPr>
        <p:spPr>
          <a:xfrm>
            <a:off x="4572000" y="-125"/>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0" name="Google Shape;160;p3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1" name="Google Shape;161;p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2" name="Google Shape;16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3"/>
        <p:cNvGrpSpPr/>
        <p:nvPr/>
      </p:nvGrpSpPr>
      <p:grpSpPr>
        <a:xfrm>
          <a:off x="0" y="0"/>
          <a:ext cx="0" cy="0"/>
          <a:chOff x="0" y="0"/>
          <a:chExt cx="0" cy="0"/>
        </a:xfrm>
      </p:grpSpPr>
      <p:sp>
        <p:nvSpPr>
          <p:cNvPr id="164" name="Google Shape;164;p4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65" name="Google Shape;16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Roboto Light"/>
              <a:buNone/>
              <a:defRPr>
                <a:latin typeface="Roboto Light"/>
                <a:ea typeface="Roboto Light"/>
                <a:cs typeface="Roboto Light"/>
                <a:sym typeface="Roboto Light"/>
              </a:defRPr>
            </a:lvl1pPr>
            <a:lvl2pPr lvl="1" algn="l">
              <a:lnSpc>
                <a:spcPct val="100000"/>
              </a:lnSpc>
              <a:spcBef>
                <a:spcPts val="0"/>
              </a:spcBef>
              <a:spcAft>
                <a:spcPts val="0"/>
              </a:spcAft>
              <a:buSzPts val="2800"/>
              <a:buFont typeface="Roboto Light"/>
              <a:buNone/>
              <a:defRPr>
                <a:latin typeface="Roboto Light"/>
                <a:ea typeface="Roboto Light"/>
                <a:cs typeface="Roboto Light"/>
                <a:sym typeface="Roboto Light"/>
              </a:defRPr>
            </a:lvl2pPr>
            <a:lvl3pPr lvl="2" algn="l">
              <a:lnSpc>
                <a:spcPct val="100000"/>
              </a:lnSpc>
              <a:spcBef>
                <a:spcPts val="0"/>
              </a:spcBef>
              <a:spcAft>
                <a:spcPts val="0"/>
              </a:spcAft>
              <a:buSzPts val="2800"/>
              <a:buFont typeface="Roboto Light"/>
              <a:buNone/>
              <a:defRPr>
                <a:latin typeface="Roboto Light"/>
                <a:ea typeface="Roboto Light"/>
                <a:cs typeface="Roboto Light"/>
                <a:sym typeface="Roboto Light"/>
              </a:defRPr>
            </a:lvl3pPr>
            <a:lvl4pPr lvl="3" algn="l">
              <a:lnSpc>
                <a:spcPct val="100000"/>
              </a:lnSpc>
              <a:spcBef>
                <a:spcPts val="0"/>
              </a:spcBef>
              <a:spcAft>
                <a:spcPts val="0"/>
              </a:spcAft>
              <a:buSzPts val="2800"/>
              <a:buFont typeface="Roboto Light"/>
              <a:buNone/>
              <a:defRPr>
                <a:latin typeface="Roboto Light"/>
                <a:ea typeface="Roboto Light"/>
                <a:cs typeface="Roboto Light"/>
                <a:sym typeface="Roboto Light"/>
              </a:defRPr>
            </a:lvl4pPr>
            <a:lvl5pPr lvl="4" algn="l">
              <a:lnSpc>
                <a:spcPct val="100000"/>
              </a:lnSpc>
              <a:spcBef>
                <a:spcPts val="0"/>
              </a:spcBef>
              <a:spcAft>
                <a:spcPts val="0"/>
              </a:spcAft>
              <a:buSzPts val="2800"/>
              <a:buFont typeface="Roboto Light"/>
              <a:buNone/>
              <a:defRPr>
                <a:latin typeface="Roboto Light"/>
                <a:ea typeface="Roboto Light"/>
                <a:cs typeface="Roboto Light"/>
                <a:sym typeface="Roboto Light"/>
              </a:defRPr>
            </a:lvl5pPr>
            <a:lvl6pPr lvl="5" algn="l">
              <a:lnSpc>
                <a:spcPct val="100000"/>
              </a:lnSpc>
              <a:spcBef>
                <a:spcPts val="0"/>
              </a:spcBef>
              <a:spcAft>
                <a:spcPts val="0"/>
              </a:spcAft>
              <a:buSzPts val="2800"/>
              <a:buFont typeface="Roboto Light"/>
              <a:buNone/>
              <a:defRPr>
                <a:latin typeface="Roboto Light"/>
                <a:ea typeface="Roboto Light"/>
                <a:cs typeface="Roboto Light"/>
                <a:sym typeface="Roboto Light"/>
              </a:defRPr>
            </a:lvl6pPr>
            <a:lvl7pPr lvl="6" algn="l">
              <a:lnSpc>
                <a:spcPct val="100000"/>
              </a:lnSpc>
              <a:spcBef>
                <a:spcPts val="0"/>
              </a:spcBef>
              <a:spcAft>
                <a:spcPts val="0"/>
              </a:spcAft>
              <a:buSzPts val="2800"/>
              <a:buFont typeface="Roboto Light"/>
              <a:buNone/>
              <a:defRPr>
                <a:latin typeface="Roboto Light"/>
                <a:ea typeface="Roboto Light"/>
                <a:cs typeface="Roboto Light"/>
                <a:sym typeface="Roboto Light"/>
              </a:defRPr>
            </a:lvl7pPr>
            <a:lvl8pPr lvl="7" algn="l">
              <a:lnSpc>
                <a:spcPct val="100000"/>
              </a:lnSpc>
              <a:spcBef>
                <a:spcPts val="0"/>
              </a:spcBef>
              <a:spcAft>
                <a:spcPts val="0"/>
              </a:spcAft>
              <a:buSzPts val="2800"/>
              <a:buFont typeface="Roboto Light"/>
              <a:buNone/>
              <a:defRPr>
                <a:latin typeface="Roboto Light"/>
                <a:ea typeface="Roboto Light"/>
                <a:cs typeface="Roboto Light"/>
                <a:sym typeface="Roboto Light"/>
              </a:defRPr>
            </a:lvl8pPr>
            <a:lvl9pPr lvl="8" algn="l">
              <a:lnSpc>
                <a:spcPct val="100000"/>
              </a:lnSpc>
              <a:spcBef>
                <a:spcPts val="0"/>
              </a:spcBef>
              <a:spcAft>
                <a:spcPts val="0"/>
              </a:spcAft>
              <a:buSzPts val="2800"/>
              <a:buFont typeface="Roboto Light"/>
              <a:buNone/>
              <a:defRPr>
                <a:latin typeface="Roboto Light"/>
                <a:ea typeface="Roboto Light"/>
                <a:cs typeface="Roboto Light"/>
                <a:sym typeface="Roboto Light"/>
              </a:defRPr>
            </a:lvl9pPr>
          </a:lstStyle>
          <a:p>
            <a:endParaRPr/>
          </a:p>
        </p:txBody>
      </p:sp>
      <p:sp>
        <p:nvSpPr>
          <p:cNvPr id="24" name="Google Shape;24;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Roboto Light"/>
              <a:buChar char="●"/>
              <a:defRPr>
                <a:latin typeface="Roboto Light"/>
                <a:ea typeface="Roboto Light"/>
                <a:cs typeface="Roboto Light"/>
                <a:sym typeface="Roboto Light"/>
              </a:defRPr>
            </a:lvl1pPr>
            <a:lvl2pPr marL="914400" lvl="1"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2pPr>
            <a:lvl3pPr marL="1371600" lvl="2"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3pPr>
            <a:lvl4pPr marL="1828800" lvl="3"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4pPr>
            <a:lvl5pPr marL="2286000" lvl="4"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5pPr>
            <a:lvl6pPr marL="2743200" lvl="5"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6pPr>
            <a:lvl7pPr marL="3200400" lvl="6"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7pPr>
            <a:lvl8pPr marL="3657600" lvl="7" indent="-317500" algn="l">
              <a:lnSpc>
                <a:spcPct val="115000"/>
              </a:lnSpc>
              <a:spcBef>
                <a:spcPts val="1600"/>
              </a:spcBef>
              <a:spcAft>
                <a:spcPts val="0"/>
              </a:spcAft>
              <a:buSzPts val="1400"/>
              <a:buFont typeface="Roboto Light"/>
              <a:buChar char="○"/>
              <a:defRPr>
                <a:latin typeface="Roboto Light"/>
                <a:ea typeface="Roboto Light"/>
                <a:cs typeface="Roboto Light"/>
                <a:sym typeface="Roboto Light"/>
              </a:defRPr>
            </a:lvl8pPr>
            <a:lvl9pPr marL="4114800" lvl="8" indent="-317500" algn="l">
              <a:lnSpc>
                <a:spcPct val="115000"/>
              </a:lnSpc>
              <a:spcBef>
                <a:spcPts val="1600"/>
              </a:spcBef>
              <a:spcAft>
                <a:spcPts val="1600"/>
              </a:spcAft>
              <a:buSzPts val="1400"/>
              <a:buFont typeface="Roboto Light"/>
              <a:buChar char="■"/>
              <a:defRPr>
                <a:latin typeface="Roboto Light"/>
                <a:ea typeface="Roboto Light"/>
                <a:cs typeface="Roboto Light"/>
                <a:sym typeface="Roboto Light"/>
              </a:defRPr>
            </a:lvl9pPr>
          </a:lstStyle>
          <a:p>
            <a:endParaRPr/>
          </a:p>
        </p:txBody>
      </p:sp>
      <p:sp>
        <p:nvSpPr>
          <p:cNvPr id="25" name="Google Shape;2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6"/>
        <p:cNvGrpSpPr/>
        <p:nvPr/>
      </p:nvGrpSpPr>
      <p:grpSpPr>
        <a:xfrm>
          <a:off x="0" y="0"/>
          <a:ext cx="0" cy="0"/>
          <a:chOff x="0" y="0"/>
          <a:chExt cx="0" cy="0"/>
        </a:xfrm>
      </p:grpSpPr>
      <p:sp>
        <p:nvSpPr>
          <p:cNvPr id="167" name="Google Shape;167;p4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8" name="Google Shape;168;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9" name="Google Shape;16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go Footer">
  <p:cSld name="CUSTOM">
    <p:spTree>
      <p:nvGrpSpPr>
        <p:cNvPr id="1" name="Shape 172"/>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oxes (1 large, 4 small)">
  <p:cSld name="boxes (1 large, 4 small)">
    <p:spTree>
      <p:nvGrpSpPr>
        <p:cNvPr id="1" name="Shape 173"/>
        <p:cNvGrpSpPr/>
        <p:nvPr/>
      </p:nvGrpSpPr>
      <p:grpSpPr>
        <a:xfrm>
          <a:off x="0" y="0"/>
          <a:ext cx="0" cy="0"/>
          <a:chOff x="0" y="0"/>
          <a:chExt cx="0" cy="0"/>
        </a:xfrm>
      </p:grpSpPr>
      <p:sp>
        <p:nvSpPr>
          <p:cNvPr id="174" name="Google Shape;174;p44"/>
          <p:cNvSpPr txBox="1">
            <a:spLocks noGrp="1"/>
          </p:cNvSpPr>
          <p:nvPr>
            <p:ph type="title"/>
          </p:nvPr>
        </p:nvSpPr>
        <p:spPr>
          <a:xfrm>
            <a:off x="0" y="-1"/>
            <a:ext cx="9144000" cy="2569500"/>
          </a:xfrm>
          <a:prstGeom prst="rect">
            <a:avLst/>
          </a:prstGeom>
          <a:noFill/>
          <a:ln>
            <a:noFill/>
          </a:ln>
        </p:spPr>
        <p:txBody>
          <a:bodyPr spcFirstLastPara="1" wrap="square" lIns="137150" tIns="123425" rIns="171450" bIns="171450" anchor="t" anchorCtr="0">
            <a:noAutofit/>
          </a:bodyPr>
          <a:lstStyle>
            <a:lvl1pPr lvl="0" algn="l">
              <a:lnSpc>
                <a:spcPct val="90000"/>
              </a:lnSpc>
              <a:spcBef>
                <a:spcPts val="0"/>
              </a:spcBef>
              <a:spcAft>
                <a:spcPts val="0"/>
              </a:spcAft>
              <a:buSzPts val="1100"/>
              <a:buNone/>
              <a:defRPr sz="48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75" name="Google Shape;175;p44"/>
          <p:cNvSpPr txBox="1">
            <a:spLocks noGrp="1"/>
          </p:cNvSpPr>
          <p:nvPr>
            <p:ph type="body" idx="1"/>
          </p:nvPr>
        </p:nvSpPr>
        <p:spPr>
          <a:xfrm>
            <a:off x="0" y="2570164"/>
            <a:ext cx="2286000" cy="2573400"/>
          </a:xfrm>
          <a:prstGeom prst="rect">
            <a:avLst/>
          </a:prstGeom>
          <a:solidFill>
            <a:srgbClr val="061F80"/>
          </a:solidFill>
          <a:ln>
            <a:noFill/>
          </a:ln>
        </p:spPr>
        <p:txBody>
          <a:bodyPr spcFirstLastPara="1" wrap="square" lIns="164600" tIns="150875" rIns="171450" bIns="171450" anchor="t" anchorCtr="0">
            <a:noAutofit/>
          </a:bodyPr>
          <a:lstStyle>
            <a:lvl1pPr marL="457200" lvl="0" indent="-228600" algn="l">
              <a:lnSpc>
                <a:spcPct val="100000"/>
              </a:lnSpc>
              <a:spcBef>
                <a:spcPts val="1100"/>
              </a:spcBef>
              <a:spcAft>
                <a:spcPts val="0"/>
              </a:spcAft>
              <a:buSzPts val="1300"/>
              <a:buNone/>
              <a:defRPr>
                <a:solidFill>
                  <a:schemeClr val="dk1"/>
                </a:solidFill>
              </a:defRPr>
            </a:lvl1pPr>
            <a:lvl2pPr marL="914400" lvl="1" indent="-317500" algn="l">
              <a:lnSpc>
                <a:spcPct val="100000"/>
              </a:lnSpc>
              <a:spcBef>
                <a:spcPts val="1100"/>
              </a:spcBef>
              <a:spcAft>
                <a:spcPts val="0"/>
              </a:spcAft>
              <a:buSzPts val="1400"/>
              <a:buChar char="–"/>
              <a:defRPr/>
            </a:lvl2pPr>
            <a:lvl3pPr marL="1371600" lvl="2" indent="-317500" algn="l">
              <a:lnSpc>
                <a:spcPct val="100000"/>
              </a:lnSpc>
              <a:spcBef>
                <a:spcPts val="1100"/>
              </a:spcBef>
              <a:spcAft>
                <a:spcPts val="0"/>
              </a:spcAft>
              <a:buSzPts val="1400"/>
              <a:buChar char="•"/>
              <a:defRPr/>
            </a:lvl3pPr>
            <a:lvl4pPr marL="1828800" lvl="3" indent="-317500" algn="l">
              <a:lnSpc>
                <a:spcPct val="100000"/>
              </a:lnSpc>
              <a:spcBef>
                <a:spcPts val="1100"/>
              </a:spcBef>
              <a:spcAft>
                <a:spcPts val="0"/>
              </a:spcAft>
              <a:buSzPts val="1400"/>
              <a:buChar char="–"/>
              <a:defRPr/>
            </a:lvl4pPr>
            <a:lvl5pPr marL="2286000" lvl="4" indent="-317500" algn="l">
              <a:lnSpc>
                <a:spcPct val="100000"/>
              </a:lnSpc>
              <a:spcBef>
                <a:spcPts val="11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76" name="Google Shape;176;p44"/>
          <p:cNvSpPr txBox="1">
            <a:spLocks noGrp="1"/>
          </p:cNvSpPr>
          <p:nvPr>
            <p:ph type="body" idx="2"/>
          </p:nvPr>
        </p:nvSpPr>
        <p:spPr>
          <a:xfrm>
            <a:off x="2286001" y="2570164"/>
            <a:ext cx="2286000" cy="2573400"/>
          </a:xfrm>
          <a:prstGeom prst="rect">
            <a:avLst/>
          </a:prstGeom>
          <a:solidFill>
            <a:srgbClr val="054ADA"/>
          </a:solidFill>
          <a:ln>
            <a:noFill/>
          </a:ln>
        </p:spPr>
        <p:txBody>
          <a:bodyPr spcFirstLastPara="1" wrap="square" lIns="164600" tIns="150875" rIns="171450" bIns="171450" anchor="t" anchorCtr="0">
            <a:noAutofit/>
          </a:bodyPr>
          <a:lstStyle>
            <a:lvl1pPr marL="457200" lvl="0" indent="-228600" algn="l">
              <a:lnSpc>
                <a:spcPct val="100000"/>
              </a:lnSpc>
              <a:spcBef>
                <a:spcPts val="1100"/>
              </a:spcBef>
              <a:spcAft>
                <a:spcPts val="0"/>
              </a:spcAft>
              <a:buSzPts val="1300"/>
              <a:buNone/>
              <a:defRPr>
                <a:solidFill>
                  <a:schemeClr val="dk1"/>
                </a:solidFill>
              </a:defRPr>
            </a:lvl1pPr>
            <a:lvl2pPr marL="914400" lvl="1" indent="-317500" algn="l">
              <a:lnSpc>
                <a:spcPct val="100000"/>
              </a:lnSpc>
              <a:spcBef>
                <a:spcPts val="1100"/>
              </a:spcBef>
              <a:spcAft>
                <a:spcPts val="0"/>
              </a:spcAft>
              <a:buSzPts val="1400"/>
              <a:buChar char="–"/>
              <a:defRPr/>
            </a:lvl2pPr>
            <a:lvl3pPr marL="1371600" lvl="2" indent="-317500" algn="l">
              <a:lnSpc>
                <a:spcPct val="100000"/>
              </a:lnSpc>
              <a:spcBef>
                <a:spcPts val="1100"/>
              </a:spcBef>
              <a:spcAft>
                <a:spcPts val="0"/>
              </a:spcAft>
              <a:buSzPts val="1400"/>
              <a:buChar char="•"/>
              <a:defRPr/>
            </a:lvl3pPr>
            <a:lvl4pPr marL="1828800" lvl="3" indent="-317500" algn="l">
              <a:lnSpc>
                <a:spcPct val="100000"/>
              </a:lnSpc>
              <a:spcBef>
                <a:spcPts val="1100"/>
              </a:spcBef>
              <a:spcAft>
                <a:spcPts val="0"/>
              </a:spcAft>
              <a:buSzPts val="1400"/>
              <a:buChar char="–"/>
              <a:defRPr/>
            </a:lvl4pPr>
            <a:lvl5pPr marL="2286000" lvl="4" indent="-317500" algn="l">
              <a:lnSpc>
                <a:spcPct val="100000"/>
              </a:lnSpc>
              <a:spcBef>
                <a:spcPts val="11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77" name="Google Shape;177;p44"/>
          <p:cNvSpPr txBox="1">
            <a:spLocks noGrp="1"/>
          </p:cNvSpPr>
          <p:nvPr>
            <p:ph type="body" idx="3"/>
          </p:nvPr>
        </p:nvSpPr>
        <p:spPr>
          <a:xfrm>
            <a:off x="4572000" y="2570162"/>
            <a:ext cx="2286000" cy="2573400"/>
          </a:xfrm>
          <a:prstGeom prst="rect">
            <a:avLst/>
          </a:prstGeom>
          <a:solidFill>
            <a:schemeClr val="accent2"/>
          </a:solidFill>
          <a:ln>
            <a:noFill/>
          </a:ln>
        </p:spPr>
        <p:txBody>
          <a:bodyPr spcFirstLastPara="1" wrap="square" lIns="164600" tIns="150875" rIns="171450" bIns="171450" anchor="t" anchorCtr="0">
            <a:noAutofit/>
          </a:bodyPr>
          <a:lstStyle>
            <a:lvl1pPr marL="457200" lvl="0" indent="-228600" algn="l">
              <a:lnSpc>
                <a:spcPct val="100000"/>
              </a:lnSpc>
              <a:spcBef>
                <a:spcPts val="1100"/>
              </a:spcBef>
              <a:spcAft>
                <a:spcPts val="0"/>
              </a:spcAft>
              <a:buSzPts val="1300"/>
              <a:buNone/>
              <a:defRPr>
                <a:solidFill>
                  <a:schemeClr val="dk1"/>
                </a:solidFill>
              </a:defRPr>
            </a:lvl1pPr>
            <a:lvl2pPr marL="914400" lvl="1" indent="-317500" algn="l">
              <a:lnSpc>
                <a:spcPct val="100000"/>
              </a:lnSpc>
              <a:spcBef>
                <a:spcPts val="1100"/>
              </a:spcBef>
              <a:spcAft>
                <a:spcPts val="0"/>
              </a:spcAft>
              <a:buSzPts val="1400"/>
              <a:buChar char="–"/>
              <a:defRPr/>
            </a:lvl2pPr>
            <a:lvl3pPr marL="1371600" lvl="2" indent="-317500" algn="l">
              <a:lnSpc>
                <a:spcPct val="100000"/>
              </a:lnSpc>
              <a:spcBef>
                <a:spcPts val="1100"/>
              </a:spcBef>
              <a:spcAft>
                <a:spcPts val="0"/>
              </a:spcAft>
              <a:buSzPts val="1400"/>
              <a:buChar char="•"/>
              <a:defRPr/>
            </a:lvl3pPr>
            <a:lvl4pPr marL="1828800" lvl="3" indent="-317500" algn="l">
              <a:lnSpc>
                <a:spcPct val="100000"/>
              </a:lnSpc>
              <a:spcBef>
                <a:spcPts val="1100"/>
              </a:spcBef>
              <a:spcAft>
                <a:spcPts val="0"/>
              </a:spcAft>
              <a:buSzPts val="1400"/>
              <a:buChar char="–"/>
              <a:defRPr/>
            </a:lvl4pPr>
            <a:lvl5pPr marL="2286000" lvl="4" indent="-317500" algn="l">
              <a:lnSpc>
                <a:spcPct val="100000"/>
              </a:lnSpc>
              <a:spcBef>
                <a:spcPts val="11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78" name="Google Shape;178;p44"/>
          <p:cNvSpPr txBox="1">
            <a:spLocks noGrp="1"/>
          </p:cNvSpPr>
          <p:nvPr>
            <p:ph type="body" idx="4"/>
          </p:nvPr>
        </p:nvSpPr>
        <p:spPr>
          <a:xfrm>
            <a:off x="6858000" y="2570162"/>
            <a:ext cx="2286000" cy="2573400"/>
          </a:xfrm>
          <a:prstGeom prst="rect">
            <a:avLst/>
          </a:prstGeom>
          <a:solidFill>
            <a:srgbClr val="6EA6FF"/>
          </a:solidFill>
          <a:ln>
            <a:noFill/>
          </a:ln>
        </p:spPr>
        <p:txBody>
          <a:bodyPr spcFirstLastPara="1" wrap="square" lIns="164600" tIns="150875" rIns="171450" bIns="171450" anchor="t" anchorCtr="0">
            <a:noAutofit/>
          </a:bodyPr>
          <a:lstStyle>
            <a:lvl1pPr marL="457200" lvl="0" indent="-228600" algn="l">
              <a:lnSpc>
                <a:spcPct val="100000"/>
              </a:lnSpc>
              <a:spcBef>
                <a:spcPts val="1100"/>
              </a:spcBef>
              <a:spcAft>
                <a:spcPts val="0"/>
              </a:spcAft>
              <a:buSzPts val="1300"/>
              <a:buNone/>
              <a:defRPr>
                <a:solidFill>
                  <a:schemeClr val="lt1"/>
                </a:solidFill>
              </a:defRPr>
            </a:lvl1pPr>
            <a:lvl2pPr marL="914400" lvl="1" indent="-317500" algn="l">
              <a:lnSpc>
                <a:spcPct val="100000"/>
              </a:lnSpc>
              <a:spcBef>
                <a:spcPts val="1100"/>
              </a:spcBef>
              <a:spcAft>
                <a:spcPts val="0"/>
              </a:spcAft>
              <a:buSzPts val="1400"/>
              <a:buChar char="–"/>
              <a:defRPr/>
            </a:lvl2pPr>
            <a:lvl3pPr marL="1371600" lvl="2" indent="-317500" algn="l">
              <a:lnSpc>
                <a:spcPct val="100000"/>
              </a:lnSpc>
              <a:spcBef>
                <a:spcPts val="1100"/>
              </a:spcBef>
              <a:spcAft>
                <a:spcPts val="0"/>
              </a:spcAft>
              <a:buSzPts val="1400"/>
              <a:buChar char="•"/>
              <a:defRPr/>
            </a:lvl3pPr>
            <a:lvl4pPr marL="1828800" lvl="3" indent="-317500" algn="l">
              <a:lnSpc>
                <a:spcPct val="100000"/>
              </a:lnSpc>
              <a:spcBef>
                <a:spcPts val="1100"/>
              </a:spcBef>
              <a:spcAft>
                <a:spcPts val="0"/>
              </a:spcAft>
              <a:buSzPts val="1400"/>
              <a:buChar char="–"/>
              <a:defRPr/>
            </a:lvl4pPr>
            <a:lvl5pPr marL="2286000" lvl="4" indent="-317500" algn="l">
              <a:lnSpc>
                <a:spcPct val="100000"/>
              </a:lnSpc>
              <a:spcBef>
                <a:spcPts val="11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179" name="Google Shape;179;p44"/>
          <p:cNvSpPr txBox="1">
            <a:spLocks noGrp="1"/>
          </p:cNvSpPr>
          <p:nvPr>
            <p:ph type="sldNum" idx="12"/>
          </p:nvPr>
        </p:nvSpPr>
        <p:spPr>
          <a:xfrm>
            <a:off x="7086602" y="4787901"/>
            <a:ext cx="1828800" cy="166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44"/>
          <p:cNvSpPr txBox="1">
            <a:spLocks noGrp="1"/>
          </p:cNvSpPr>
          <p:nvPr>
            <p:ph type="ftr" idx="11"/>
          </p:nvPr>
        </p:nvSpPr>
        <p:spPr>
          <a:xfrm>
            <a:off x="228667" y="4787901"/>
            <a:ext cx="4114800" cy="166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6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4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4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images">
  <p:cSld name="TITLE_AND_TWO_COLUMNS_1">
    <p:spTree>
      <p:nvGrpSpPr>
        <p:cNvPr id="1" name="Shape 31"/>
        <p:cNvGrpSpPr/>
        <p:nvPr/>
      </p:nvGrpSpPr>
      <p:grpSpPr>
        <a:xfrm>
          <a:off x="0" y="0"/>
          <a:ext cx="0" cy="0"/>
          <a:chOff x="0" y="0"/>
          <a:chExt cx="0" cy="0"/>
        </a:xfrm>
      </p:grpSpPr>
      <p:sp>
        <p:nvSpPr>
          <p:cNvPr id="32" name="Google Shape;32;p48"/>
          <p:cNvSpPr txBox="1">
            <a:spLocks noGrp="1"/>
          </p:cNvSpPr>
          <p:nvPr>
            <p:ph type="title"/>
          </p:nvPr>
        </p:nvSpPr>
        <p:spPr>
          <a:xfrm>
            <a:off x="311700" y="4414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8"/>
          <p:cNvPicPr preferRelativeResize="0"/>
          <p:nvPr/>
        </p:nvPicPr>
        <p:blipFill rotWithShape="1">
          <a:blip r:embed="rId2">
            <a:alphaModFix/>
          </a:blip>
          <a:srcRect/>
          <a:stretch/>
        </p:blipFill>
        <p:spPr>
          <a:xfrm>
            <a:off x="924275" y="1204175"/>
            <a:ext cx="3557375" cy="3557375"/>
          </a:xfrm>
          <a:prstGeom prst="rect">
            <a:avLst/>
          </a:prstGeom>
          <a:noFill/>
          <a:ln>
            <a:noFill/>
          </a:ln>
        </p:spPr>
      </p:pic>
      <p:pic>
        <p:nvPicPr>
          <p:cNvPr id="35" name="Google Shape;35;p48"/>
          <p:cNvPicPr preferRelativeResize="0"/>
          <p:nvPr/>
        </p:nvPicPr>
        <p:blipFill rotWithShape="1">
          <a:blip r:embed="rId2">
            <a:alphaModFix/>
          </a:blip>
          <a:srcRect/>
          <a:stretch/>
        </p:blipFill>
        <p:spPr>
          <a:xfrm>
            <a:off x="4662360" y="1204175"/>
            <a:ext cx="3557375" cy="3557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cent Background Title">
  <p:cSld name="TITLE_AND_TWO_COLUMNS_1_1">
    <p:bg>
      <p:bgPr>
        <a:solidFill>
          <a:schemeClr val="accent3"/>
        </a:solidFill>
        <a:effectLst/>
      </p:bgPr>
    </p:bg>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4474738" y="612900"/>
            <a:ext cx="4301100" cy="391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8" name="Google Shape;38;p49"/>
          <p:cNvPicPr preferRelativeResize="0"/>
          <p:nvPr/>
        </p:nvPicPr>
        <p:blipFill rotWithShape="1">
          <a:blip r:embed="rId2">
            <a:alphaModFix/>
          </a:blip>
          <a:srcRect/>
          <a:stretch/>
        </p:blipFill>
        <p:spPr>
          <a:xfrm>
            <a:off x="8275320" y="4279392"/>
            <a:ext cx="685800" cy="685800"/>
          </a:xfrm>
          <a:prstGeom prst="rect">
            <a:avLst/>
          </a:prstGeom>
          <a:noFill/>
          <a:ln>
            <a:noFill/>
          </a:ln>
        </p:spPr>
      </p:pic>
      <p:sp>
        <p:nvSpPr>
          <p:cNvPr id="39" name="Google Shape;39;p4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5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Roboto Light"/>
              <a:buNone/>
              <a:defRPr sz="2800" b="0" i="0" u="none" strike="noStrike" cap="none">
                <a:solidFill>
                  <a:schemeClr val="dk1"/>
                </a:solidFill>
                <a:latin typeface="Roboto Light"/>
                <a:ea typeface="Roboto Light"/>
                <a:cs typeface="Roboto Light"/>
                <a:sym typeface="Roboto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2pPr>
            <a:lvl3pPr marL="1371600" marR="0" lvl="2"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3pPr>
            <a:lvl4pPr marL="1828800" marR="0" lvl="3"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4pPr>
            <a:lvl5pPr marL="2286000" marR="0" lvl="4"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5pPr>
            <a:lvl6pPr marL="2743200" marR="0" lvl="5"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6pPr>
            <a:lvl7pPr marL="3200400" marR="0" lvl="6"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7pPr>
            <a:lvl8pPr marL="3657600" marR="0" lvl="7"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8pPr>
            <a:lvl9pPr marL="4114800" marR="0" lvl="8" indent="-317500" algn="l" rtl="0">
              <a:lnSpc>
                <a:spcPct val="115000"/>
              </a:lnSpc>
              <a:spcBef>
                <a:spcPts val="1600"/>
              </a:spcBef>
              <a:spcAft>
                <a:spcPts val="160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Roboto Light"/>
              <a:buNone/>
              <a:defRPr sz="2800" b="0" i="0" u="none" strike="noStrike" cap="none">
                <a:solidFill>
                  <a:schemeClr val="dk1"/>
                </a:solidFill>
                <a:latin typeface="Roboto Light"/>
                <a:ea typeface="Roboto Light"/>
                <a:cs typeface="Roboto Light"/>
                <a:sym typeface="Roboto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8" name="Google Shape;118;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2pPr>
            <a:lvl3pPr marL="1371600" marR="0" lvl="2"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3pPr>
            <a:lvl4pPr marL="1828800" marR="0" lvl="3"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4pPr>
            <a:lvl5pPr marL="2286000" marR="0" lvl="4"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5pPr>
            <a:lvl6pPr marL="2743200" marR="0" lvl="5"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6pPr>
            <a:lvl7pPr marL="3200400" marR="0" lvl="6"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7pPr>
            <a:lvl8pPr marL="3657600" marR="0" lvl="7" indent="-317500" algn="l" rtl="0">
              <a:lnSpc>
                <a:spcPct val="115000"/>
              </a:lnSpc>
              <a:spcBef>
                <a:spcPts val="1600"/>
              </a:spcBef>
              <a:spcAft>
                <a:spcPts val="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8pPr>
            <a:lvl9pPr marL="4114800" marR="0" lvl="8" indent="-317500" algn="l" rtl="0">
              <a:lnSpc>
                <a:spcPct val="115000"/>
              </a:lnSpc>
              <a:spcBef>
                <a:spcPts val="1600"/>
              </a:spcBef>
              <a:spcAft>
                <a:spcPts val="1600"/>
              </a:spcAft>
              <a:buClr>
                <a:schemeClr val="dk2"/>
              </a:buClr>
              <a:buSzPts val="1400"/>
              <a:buFont typeface="Roboto Light"/>
              <a:buChar char="■"/>
              <a:defRPr sz="1400" b="0" i="0" u="none" strike="noStrike" cap="none">
                <a:solidFill>
                  <a:schemeClr val="dk2"/>
                </a:solidFill>
                <a:latin typeface="Roboto Light"/>
                <a:ea typeface="Roboto Light"/>
                <a:cs typeface="Roboto Light"/>
                <a:sym typeface="Roboto Light"/>
              </a:defRPr>
            </a:lvl9pPr>
          </a:lstStyle>
          <a:p>
            <a:endParaRPr/>
          </a:p>
        </p:txBody>
      </p:sp>
      <p:sp>
        <p:nvSpPr>
          <p:cNvPr id="119" name="Google Shape;1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9cFdbUEsVZsE5mOXFyuJG5NoVbsjQ_OC/view"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48000">
              <a:schemeClr val="accent3"/>
            </a:gs>
            <a:gs pos="100000">
              <a:schemeClr val="accent3"/>
            </a:gs>
          </a:gsLst>
          <a:lin ang="8099331" scaled="0"/>
        </a:gradFill>
        <a:effectLst/>
      </p:bgPr>
    </p:bg>
    <p:spTree>
      <p:nvGrpSpPr>
        <p:cNvPr id="1" name="Shape 184"/>
        <p:cNvGrpSpPr/>
        <p:nvPr/>
      </p:nvGrpSpPr>
      <p:grpSpPr>
        <a:xfrm>
          <a:off x="0" y="0"/>
          <a:ext cx="0" cy="0"/>
          <a:chOff x="0" y="0"/>
          <a:chExt cx="0" cy="0"/>
        </a:xfrm>
      </p:grpSpPr>
      <p:pic>
        <p:nvPicPr>
          <p:cNvPr id="185" name="Google Shape;185;p1"/>
          <p:cNvPicPr preferRelativeResize="0"/>
          <p:nvPr/>
        </p:nvPicPr>
        <p:blipFill rotWithShape="1">
          <a:blip r:embed="rId3">
            <a:alphaModFix/>
          </a:blip>
          <a:srcRect/>
          <a:stretch/>
        </p:blipFill>
        <p:spPr>
          <a:xfrm>
            <a:off x="410475" y="599975"/>
            <a:ext cx="945200" cy="945200"/>
          </a:xfrm>
          <a:prstGeom prst="rect">
            <a:avLst/>
          </a:prstGeom>
          <a:noFill/>
          <a:ln>
            <a:noFill/>
          </a:ln>
        </p:spPr>
      </p:pic>
      <p:pic>
        <p:nvPicPr>
          <p:cNvPr id="186" name="Google Shape;186;p1"/>
          <p:cNvPicPr preferRelativeResize="0"/>
          <p:nvPr/>
        </p:nvPicPr>
        <p:blipFill rotWithShape="1">
          <a:blip r:embed="rId4">
            <a:alphaModFix/>
          </a:blip>
          <a:srcRect/>
          <a:stretch/>
        </p:blipFill>
        <p:spPr>
          <a:xfrm>
            <a:off x="4208950" y="506250"/>
            <a:ext cx="4935048" cy="2945614"/>
          </a:xfrm>
          <a:prstGeom prst="rect">
            <a:avLst/>
          </a:prstGeom>
          <a:noFill/>
          <a:ln>
            <a:noFill/>
          </a:ln>
        </p:spPr>
      </p:pic>
      <p:sp>
        <p:nvSpPr>
          <p:cNvPr id="187" name="Google Shape;187;p1"/>
          <p:cNvSpPr txBox="1">
            <a:spLocks noGrp="1"/>
          </p:cNvSpPr>
          <p:nvPr>
            <p:ph type="ctrTitle"/>
          </p:nvPr>
        </p:nvSpPr>
        <p:spPr>
          <a:xfrm>
            <a:off x="368425" y="2751900"/>
            <a:ext cx="5054400" cy="1608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2600" b="1">
                <a:solidFill>
                  <a:srgbClr val="434343"/>
                </a:solidFill>
                <a:latin typeface="Roboto"/>
                <a:ea typeface="Roboto"/>
                <a:cs typeface="Roboto"/>
                <a:sym typeface="Roboto"/>
              </a:rPr>
              <a:t>Getting Started with </a:t>
            </a:r>
            <a:endParaRPr sz="2600" b="1">
              <a:solidFill>
                <a:srgbClr val="434343"/>
              </a:solidFill>
              <a:latin typeface="Roboto"/>
              <a:ea typeface="Roboto"/>
              <a:cs typeface="Roboto"/>
              <a:sym typeface="Roboto"/>
            </a:endParaRPr>
          </a:p>
          <a:p>
            <a:pPr marL="0" lvl="0" indent="0" algn="l" rtl="0">
              <a:lnSpc>
                <a:spcPct val="100000"/>
              </a:lnSpc>
              <a:spcBef>
                <a:spcPts val="0"/>
              </a:spcBef>
              <a:spcAft>
                <a:spcPts val="0"/>
              </a:spcAft>
              <a:buSzPts val="4800"/>
              <a:buNone/>
            </a:pPr>
            <a:r>
              <a:rPr lang="en" sz="2600" b="1">
                <a:solidFill>
                  <a:srgbClr val="434343"/>
                </a:solidFill>
                <a:latin typeface="Roboto"/>
                <a:ea typeface="Roboto"/>
                <a:cs typeface="Roboto"/>
                <a:sym typeface="Roboto"/>
              </a:rPr>
              <a:t>Ten Thousand Coffees </a:t>
            </a:r>
            <a:endParaRPr sz="2600" b="1">
              <a:solidFill>
                <a:srgbClr val="434343"/>
              </a:solidFill>
              <a:latin typeface="Roboto"/>
              <a:ea typeface="Roboto"/>
              <a:cs typeface="Roboto"/>
              <a:sym typeface="Roboto"/>
            </a:endParaRPr>
          </a:p>
          <a:p>
            <a:pPr marL="0" lvl="0" indent="0" algn="l" rtl="0">
              <a:lnSpc>
                <a:spcPct val="100000"/>
              </a:lnSpc>
              <a:spcBef>
                <a:spcPts val="0"/>
              </a:spcBef>
              <a:spcAft>
                <a:spcPts val="0"/>
              </a:spcAft>
              <a:buSzPts val="4800"/>
              <a:buNone/>
            </a:pPr>
            <a:endParaRPr sz="2600" b="1">
              <a:solidFill>
                <a:srgbClr val="434343"/>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0"/>
          <p:cNvSpPr/>
          <p:nvPr/>
        </p:nvSpPr>
        <p:spPr>
          <a:xfrm>
            <a:off x="407025" y="651200"/>
            <a:ext cx="7258800" cy="229800"/>
          </a:xfrm>
          <a:prstGeom prst="rect">
            <a:avLst/>
          </a:prstGeom>
          <a:solidFill>
            <a:srgbClr val="D1EAE6"/>
          </a:solidFill>
          <a:ln w="9525" cap="flat" cmpd="sng">
            <a:solidFill>
              <a:srgbClr val="D1EA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8" name="Google Shape;338;p10"/>
          <p:cNvPicPr preferRelativeResize="0"/>
          <p:nvPr/>
        </p:nvPicPr>
        <p:blipFill rotWithShape="1">
          <a:blip r:embed="rId3">
            <a:alphaModFix/>
          </a:blip>
          <a:srcRect/>
          <a:stretch/>
        </p:blipFill>
        <p:spPr>
          <a:xfrm>
            <a:off x="6091023" y="3366429"/>
            <a:ext cx="2183274" cy="1133625"/>
          </a:xfrm>
          <a:prstGeom prst="rect">
            <a:avLst/>
          </a:prstGeom>
          <a:noFill/>
          <a:ln>
            <a:noFill/>
          </a:ln>
        </p:spPr>
      </p:pic>
      <p:sp>
        <p:nvSpPr>
          <p:cNvPr id="339" name="Google Shape;339;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9658"/>
              <a:buNone/>
            </a:pPr>
            <a:r>
              <a:rPr lang="en" sz="2600">
                <a:solidFill>
                  <a:srgbClr val="191919"/>
                </a:solidFill>
                <a:latin typeface="Roboto Light"/>
                <a:ea typeface="Roboto Light"/>
                <a:cs typeface="Roboto Light"/>
                <a:sym typeface="Roboto Light"/>
              </a:rPr>
              <a:t>If you’re already a member, don’t forget to update your profile!</a:t>
            </a:r>
            <a:endParaRPr sz="2500" b="1">
              <a:solidFill>
                <a:srgbClr val="222222"/>
              </a:solidFill>
              <a:highlight>
                <a:srgbClr val="FFFFFF"/>
              </a:highlight>
              <a:latin typeface="Roboto"/>
              <a:ea typeface="Roboto"/>
              <a:cs typeface="Roboto"/>
              <a:sym typeface="Roboto"/>
            </a:endParaRPr>
          </a:p>
        </p:txBody>
      </p:sp>
      <p:sp>
        <p:nvSpPr>
          <p:cNvPr id="340" name="Google Shape;340;p10"/>
          <p:cNvSpPr txBox="1"/>
          <p:nvPr/>
        </p:nvSpPr>
        <p:spPr>
          <a:xfrm>
            <a:off x="869700" y="1042725"/>
            <a:ext cx="7404600" cy="554100"/>
          </a:xfrm>
          <a:prstGeom prst="rect">
            <a:avLst/>
          </a:prstGeom>
          <a:solidFill>
            <a:schemeClr val="lt2"/>
          </a:solid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dk1"/>
              </a:buClr>
              <a:buSzPts val="1200"/>
              <a:buFont typeface="Roboto"/>
              <a:buAutoNum type="arabicPeriod"/>
            </a:pPr>
            <a:r>
              <a:rPr lang="en" sz="1200" b="0" i="0" u="none" strike="noStrike" cap="none">
                <a:solidFill>
                  <a:schemeClr val="dk1"/>
                </a:solidFill>
                <a:latin typeface="Roboto"/>
                <a:ea typeface="Roboto"/>
                <a:cs typeface="Roboto"/>
                <a:sym typeface="Roboto"/>
              </a:rPr>
              <a:t>Go to {{nameofyourschoolhub}}.tenthousandcoffees.com/profile</a:t>
            </a:r>
            <a:endParaRPr sz="1200" b="0" i="0" u="none" strike="noStrike" cap="none">
              <a:solidFill>
                <a:schemeClr val="dk1"/>
              </a:solidFill>
              <a:latin typeface="Roboto"/>
              <a:ea typeface="Roboto"/>
              <a:cs typeface="Roboto"/>
              <a:sym typeface="Roboto"/>
            </a:endParaRPr>
          </a:p>
          <a:p>
            <a:pPr marL="457200" marR="0" lvl="0" indent="-304800" algn="l" rtl="0">
              <a:lnSpc>
                <a:spcPct val="100000"/>
              </a:lnSpc>
              <a:spcBef>
                <a:spcPts val="0"/>
              </a:spcBef>
              <a:spcAft>
                <a:spcPts val="0"/>
              </a:spcAft>
              <a:buClr>
                <a:schemeClr val="dk1"/>
              </a:buClr>
              <a:buSzPts val="1200"/>
              <a:buFont typeface="Roboto"/>
              <a:buAutoNum type="arabicPeriod"/>
            </a:pPr>
            <a:r>
              <a:rPr lang="en" sz="1200" b="0" i="0" u="none" strike="noStrike" cap="none">
                <a:solidFill>
                  <a:srgbClr val="000000"/>
                </a:solidFill>
                <a:latin typeface="Roboto"/>
                <a:ea typeface="Roboto"/>
                <a:cs typeface="Roboto"/>
                <a:sym typeface="Roboto"/>
              </a:rPr>
              <a:t>Update your profile + your role, goals and interests to continue to receive the most relevant matches </a:t>
            </a:r>
            <a:endParaRPr sz="1200" b="0" i="0" u="none" strike="noStrike" cap="none">
              <a:solidFill>
                <a:srgbClr val="000000"/>
              </a:solidFill>
              <a:latin typeface="Roboto"/>
              <a:ea typeface="Roboto"/>
              <a:cs typeface="Roboto"/>
              <a:sym typeface="Roboto"/>
            </a:endParaRPr>
          </a:p>
        </p:txBody>
      </p:sp>
      <p:pic>
        <p:nvPicPr>
          <p:cNvPr id="341" name="Google Shape;341;p10"/>
          <p:cNvPicPr preferRelativeResize="0"/>
          <p:nvPr/>
        </p:nvPicPr>
        <p:blipFill rotWithShape="1">
          <a:blip r:embed="rId4">
            <a:alphaModFix/>
          </a:blip>
          <a:srcRect/>
          <a:stretch/>
        </p:blipFill>
        <p:spPr>
          <a:xfrm>
            <a:off x="2584775" y="1621813"/>
            <a:ext cx="2389642" cy="2143650"/>
          </a:xfrm>
          <a:prstGeom prst="rect">
            <a:avLst/>
          </a:prstGeom>
          <a:noFill/>
          <a:ln w="9525" cap="flat" cmpd="sng">
            <a:solidFill>
              <a:schemeClr val="accent3"/>
            </a:solidFill>
            <a:prstDash val="solid"/>
            <a:round/>
            <a:headEnd type="none" w="sm" len="sm"/>
            <a:tailEnd type="none" w="sm" len="sm"/>
          </a:ln>
          <a:effectLst>
            <a:outerShdw blurRad="57150" dist="19050" dir="5400000" algn="bl" rotWithShape="0">
              <a:srgbClr val="000000">
                <a:alpha val="49803"/>
              </a:srgbClr>
            </a:outerShdw>
          </a:effectLst>
        </p:spPr>
      </p:pic>
      <p:pic>
        <p:nvPicPr>
          <p:cNvPr id="342" name="Google Shape;342;p10"/>
          <p:cNvPicPr preferRelativeResize="0"/>
          <p:nvPr/>
        </p:nvPicPr>
        <p:blipFill rotWithShape="1">
          <a:blip r:embed="rId5">
            <a:alphaModFix/>
          </a:blip>
          <a:srcRect/>
          <a:stretch/>
        </p:blipFill>
        <p:spPr>
          <a:xfrm>
            <a:off x="5041400" y="1620100"/>
            <a:ext cx="2546500" cy="2171871"/>
          </a:xfrm>
          <a:prstGeom prst="rect">
            <a:avLst/>
          </a:prstGeom>
          <a:noFill/>
          <a:ln>
            <a:noFill/>
          </a:ln>
        </p:spPr>
      </p:pic>
      <p:sp>
        <p:nvSpPr>
          <p:cNvPr id="343" name="Google Shape;343;p10"/>
          <p:cNvSpPr/>
          <p:nvPr/>
        </p:nvSpPr>
        <p:spPr>
          <a:xfrm>
            <a:off x="3135175" y="3907225"/>
            <a:ext cx="2460300" cy="1163400"/>
          </a:xfrm>
          <a:prstGeom prst="wedgeRectCallout">
            <a:avLst>
              <a:gd name="adj1" fmla="val 48886"/>
              <a:gd name="adj2" fmla="val -206541"/>
            </a:avLst>
          </a:prstGeom>
          <a:solidFill>
            <a:srgbClr val="7FC9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000"/>
              </a:spcAft>
              <a:buClr>
                <a:srgbClr val="000000"/>
              </a:buClr>
              <a:buSzPts val="1300"/>
              <a:buFont typeface="Arial"/>
              <a:buNone/>
            </a:pPr>
            <a:r>
              <a:rPr lang="en" sz="1300" b="0" i="0" u="none" strike="noStrike" cap="none">
                <a:solidFill>
                  <a:schemeClr val="lt1"/>
                </a:solidFill>
                <a:latin typeface="Roboto Light"/>
                <a:ea typeface="Roboto Light"/>
                <a:cs typeface="Roboto Light"/>
                <a:sym typeface="Roboto Light"/>
              </a:rPr>
              <a:t>Update your role to </a:t>
            </a:r>
            <a:br>
              <a:rPr lang="en" sz="1300" b="0" i="0" u="none" strike="noStrike" cap="none">
                <a:solidFill>
                  <a:schemeClr val="lt1"/>
                </a:solidFill>
                <a:latin typeface="Roboto Light"/>
                <a:ea typeface="Roboto Light"/>
                <a:cs typeface="Roboto Light"/>
                <a:sym typeface="Roboto Light"/>
              </a:rPr>
            </a:br>
            <a:r>
              <a:rPr lang="en" sz="1300" b="0" i="1" u="none" strike="noStrike" cap="none">
                <a:solidFill>
                  <a:schemeClr val="lt1"/>
                </a:solidFill>
                <a:latin typeface="Roboto Light"/>
                <a:ea typeface="Roboto Light"/>
                <a:cs typeface="Roboto Light"/>
                <a:sym typeface="Roboto Light"/>
              </a:rPr>
              <a:t>Recent</a:t>
            </a:r>
            <a:r>
              <a:rPr lang="en" sz="1300" b="0" i="0" u="none" strike="noStrike" cap="none">
                <a:solidFill>
                  <a:schemeClr val="lt1"/>
                </a:solidFill>
                <a:latin typeface="Roboto Light"/>
                <a:ea typeface="Roboto Light"/>
                <a:cs typeface="Roboto Light"/>
                <a:sym typeface="Roboto Light"/>
              </a:rPr>
              <a:t> </a:t>
            </a:r>
            <a:r>
              <a:rPr lang="en" sz="1300" b="0" i="1" u="none" strike="noStrike" cap="none">
                <a:solidFill>
                  <a:schemeClr val="lt1"/>
                </a:solidFill>
                <a:latin typeface="Roboto Light"/>
                <a:ea typeface="Roboto Light"/>
                <a:cs typeface="Roboto Light"/>
                <a:sym typeface="Roboto Light"/>
              </a:rPr>
              <a:t>Grad</a:t>
            </a:r>
            <a:r>
              <a:rPr lang="en" sz="1300" b="0" i="0" u="none" strike="noStrike" cap="none">
                <a:solidFill>
                  <a:schemeClr val="lt1"/>
                </a:solidFill>
                <a:latin typeface="Roboto Light"/>
                <a:ea typeface="Roboto Light"/>
                <a:cs typeface="Roboto Light"/>
                <a:sym typeface="Roboto Light"/>
              </a:rPr>
              <a:t> (yay!) </a:t>
            </a:r>
            <a:br>
              <a:rPr lang="en" sz="1300" b="0" i="0" u="none" strike="noStrike" cap="none">
                <a:solidFill>
                  <a:schemeClr val="lt1"/>
                </a:solidFill>
                <a:latin typeface="Roboto Light"/>
                <a:ea typeface="Roboto Light"/>
                <a:cs typeface="Roboto Light"/>
                <a:sym typeface="Roboto Light"/>
              </a:rPr>
            </a:br>
            <a:r>
              <a:rPr lang="en" sz="1300" b="0" i="0" u="none" strike="noStrike" cap="none">
                <a:solidFill>
                  <a:schemeClr val="lt1"/>
                </a:solidFill>
                <a:latin typeface="Roboto Light"/>
                <a:ea typeface="Roboto Light"/>
                <a:cs typeface="Roboto Light"/>
                <a:sym typeface="Roboto Light"/>
              </a:rPr>
              <a:t>+ </a:t>
            </a:r>
            <a:br>
              <a:rPr lang="en" sz="1300" b="0" i="0" u="none" strike="noStrike" cap="none">
                <a:solidFill>
                  <a:schemeClr val="lt1"/>
                </a:solidFill>
                <a:latin typeface="Roboto Light"/>
                <a:ea typeface="Roboto Light"/>
                <a:cs typeface="Roboto Light"/>
                <a:sym typeface="Roboto Light"/>
              </a:rPr>
            </a:br>
            <a:r>
              <a:rPr lang="en" sz="1300" b="0" i="0" u="none" strike="noStrike" cap="none">
                <a:solidFill>
                  <a:schemeClr val="lt1"/>
                </a:solidFill>
                <a:latin typeface="Roboto Light"/>
                <a:ea typeface="Roboto Light"/>
                <a:cs typeface="Roboto Light"/>
                <a:sym typeface="Roboto Light"/>
              </a:rPr>
              <a:t>goals, interests and interactions</a:t>
            </a:r>
            <a:endParaRPr sz="1300" b="0" i="0" u="none" strike="noStrike" cap="none">
              <a:solidFill>
                <a:schemeClr val="lt1"/>
              </a:solidFill>
              <a:latin typeface="Roboto Light"/>
              <a:ea typeface="Roboto Light"/>
              <a:cs typeface="Roboto Light"/>
              <a:sym typeface="Roboto Light"/>
            </a:endParaRPr>
          </a:p>
        </p:txBody>
      </p:sp>
      <p:sp>
        <p:nvSpPr>
          <p:cNvPr id="344" name="Google Shape;344;p10"/>
          <p:cNvSpPr/>
          <p:nvPr/>
        </p:nvSpPr>
        <p:spPr>
          <a:xfrm>
            <a:off x="71075" y="3954125"/>
            <a:ext cx="2460300" cy="1163400"/>
          </a:xfrm>
          <a:prstGeom prst="wedgeRectCallout">
            <a:avLst>
              <a:gd name="adj1" fmla="val 56680"/>
              <a:gd name="adj2" fmla="val -68074"/>
            </a:avLst>
          </a:prstGeom>
          <a:solidFill>
            <a:srgbClr val="7FC9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000"/>
              </a:spcAft>
              <a:buClr>
                <a:srgbClr val="000000"/>
              </a:buClr>
              <a:buSzPts val="1300"/>
              <a:buFont typeface="Arial"/>
              <a:buNone/>
            </a:pPr>
            <a:r>
              <a:rPr lang="en" sz="1300" b="0" i="0" u="none" strike="noStrike" cap="none">
                <a:solidFill>
                  <a:schemeClr val="lt1"/>
                </a:solidFill>
                <a:latin typeface="Roboto Light"/>
                <a:ea typeface="Roboto Light"/>
                <a:cs typeface="Roboto Light"/>
                <a:sym typeface="Roboto Light"/>
              </a:rPr>
              <a:t>Click </a:t>
            </a:r>
            <a:r>
              <a:rPr lang="en" sz="1300" b="0" i="1" u="none" strike="noStrike" cap="none">
                <a:solidFill>
                  <a:schemeClr val="lt1"/>
                </a:solidFill>
                <a:latin typeface="Roboto Light"/>
                <a:ea typeface="Roboto Light"/>
                <a:cs typeface="Roboto Light"/>
                <a:sym typeface="Roboto Light"/>
              </a:rPr>
              <a:t>More</a:t>
            </a:r>
            <a:r>
              <a:rPr lang="en" sz="1300" b="0" i="0" u="none" strike="noStrike" cap="none">
                <a:solidFill>
                  <a:schemeClr val="lt1"/>
                </a:solidFill>
                <a:latin typeface="Roboto Light"/>
                <a:ea typeface="Roboto Light"/>
                <a:cs typeface="Roboto Light"/>
                <a:sym typeface="Roboto Light"/>
              </a:rPr>
              <a:t> on the bottom left </a:t>
            </a:r>
            <a:br>
              <a:rPr lang="en" sz="1300" b="0" i="0" u="none" strike="noStrike" cap="none">
                <a:solidFill>
                  <a:schemeClr val="lt1"/>
                </a:solidFill>
                <a:latin typeface="Roboto Light"/>
                <a:ea typeface="Roboto Light"/>
                <a:cs typeface="Roboto Light"/>
                <a:sym typeface="Roboto Light"/>
              </a:rPr>
            </a:br>
            <a:r>
              <a:rPr lang="en" sz="1300" b="0" i="0" u="none" strike="noStrike" cap="none">
                <a:solidFill>
                  <a:schemeClr val="lt1"/>
                </a:solidFill>
                <a:latin typeface="Roboto Light"/>
                <a:ea typeface="Roboto Light"/>
                <a:cs typeface="Roboto Light"/>
                <a:sym typeface="Roboto Light"/>
              </a:rPr>
              <a:t>to access roles, program, </a:t>
            </a:r>
            <a:br>
              <a:rPr lang="en" sz="1300" b="0" i="0" u="none" strike="noStrike" cap="none">
                <a:solidFill>
                  <a:schemeClr val="lt1"/>
                </a:solidFill>
                <a:latin typeface="Roboto Light"/>
                <a:ea typeface="Roboto Light"/>
                <a:cs typeface="Roboto Light"/>
                <a:sym typeface="Roboto Light"/>
              </a:rPr>
            </a:br>
            <a:r>
              <a:rPr lang="en" sz="1300" b="0" i="0" u="none" strike="noStrike" cap="none">
                <a:solidFill>
                  <a:schemeClr val="lt1"/>
                </a:solidFill>
                <a:latin typeface="Roboto Light"/>
                <a:ea typeface="Roboto Light"/>
                <a:cs typeface="Roboto Light"/>
                <a:sym typeface="Roboto Light"/>
              </a:rPr>
              <a:t>goals &amp; interests</a:t>
            </a:r>
            <a:endParaRPr sz="1300" b="0" i="0" u="none" strike="noStrike" cap="none">
              <a:solidFill>
                <a:schemeClr val="lt1"/>
              </a:solidFill>
              <a:latin typeface="Roboto Light"/>
              <a:ea typeface="Roboto Light"/>
              <a:cs typeface="Roboto Light"/>
              <a:sym typeface="Roboto Light"/>
            </a:endParaRPr>
          </a:p>
        </p:txBody>
      </p:sp>
      <p:sp>
        <p:nvSpPr>
          <p:cNvPr id="345" name="Google Shape;345;p10"/>
          <p:cNvSpPr txBox="1"/>
          <p:nvPr/>
        </p:nvSpPr>
        <p:spPr>
          <a:xfrm>
            <a:off x="128000" y="1454350"/>
            <a:ext cx="2389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0"/>
          <p:cNvSpPr/>
          <p:nvPr/>
        </p:nvSpPr>
        <p:spPr>
          <a:xfrm>
            <a:off x="836375" y="2501625"/>
            <a:ext cx="1203300" cy="572700"/>
          </a:xfrm>
          <a:prstGeom prst="wedgeRectCallout">
            <a:avLst>
              <a:gd name="adj1" fmla="val 105344"/>
              <a:gd name="adj2" fmla="val 6526"/>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0"/>
          <p:cNvSpPr/>
          <p:nvPr/>
        </p:nvSpPr>
        <p:spPr>
          <a:xfrm>
            <a:off x="57500" y="2175700"/>
            <a:ext cx="2012700" cy="1035900"/>
          </a:xfrm>
          <a:prstGeom prst="wedgeRectCallout">
            <a:avLst>
              <a:gd name="adj1" fmla="val 125580"/>
              <a:gd name="adj2" fmla="val -53922"/>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Roboto Light"/>
              <a:ea typeface="Roboto Light"/>
              <a:cs typeface="Roboto Light"/>
              <a:sym typeface="Roboto Light"/>
            </a:endParaRPr>
          </a:p>
          <a:p>
            <a:pPr marL="0" marR="0" lvl="0" indent="0" algn="ctr" rtl="0">
              <a:lnSpc>
                <a:spcPct val="100000"/>
              </a:lnSpc>
              <a:spcBef>
                <a:spcPts val="1000"/>
              </a:spcBef>
              <a:spcAft>
                <a:spcPts val="0"/>
              </a:spcAft>
              <a:buClr>
                <a:srgbClr val="000000"/>
              </a:buClr>
              <a:buSzPts val="1200"/>
              <a:buFont typeface="Arial"/>
              <a:buNone/>
            </a:pPr>
            <a:endParaRPr sz="12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1000"/>
              </a:spcBef>
              <a:spcAft>
                <a:spcPts val="0"/>
              </a:spcAft>
              <a:buClr>
                <a:srgbClr val="000000"/>
              </a:buClr>
              <a:buSzPts val="1200"/>
              <a:buFont typeface="Arial"/>
              <a:buNone/>
            </a:pPr>
            <a:endParaRPr sz="12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1000"/>
              </a:spcBef>
              <a:spcAft>
                <a:spcPts val="0"/>
              </a:spcAft>
              <a:buClr>
                <a:srgbClr val="000000"/>
              </a:buClr>
              <a:buSzPts val="1200"/>
              <a:buFont typeface="Arial"/>
              <a:buNone/>
            </a:pPr>
            <a:br>
              <a:rPr lang="en" sz="1200" b="0" i="0" u="none" strike="noStrike" cap="none">
                <a:solidFill>
                  <a:schemeClr val="lt1"/>
                </a:solidFill>
                <a:latin typeface="Roboto Light"/>
                <a:ea typeface="Roboto Light"/>
                <a:cs typeface="Roboto Light"/>
                <a:sym typeface="Roboto Light"/>
              </a:rPr>
            </a:br>
            <a:r>
              <a:rPr lang="en" sz="1200" b="0" i="0" u="none" strike="noStrike" cap="none">
                <a:solidFill>
                  <a:schemeClr val="lt1"/>
                </a:solidFill>
                <a:latin typeface="Roboto Light"/>
                <a:ea typeface="Roboto Light"/>
                <a:cs typeface="Roboto Light"/>
                <a:sym typeface="Roboto Light"/>
              </a:rPr>
              <a:t>Add or update your </a:t>
            </a:r>
            <a:r>
              <a:rPr lang="en" sz="1200" b="0" i="1" u="none" strike="noStrike" cap="none">
                <a:solidFill>
                  <a:schemeClr val="lt1"/>
                </a:solidFill>
                <a:latin typeface="Roboto Light"/>
                <a:ea typeface="Roboto Light"/>
                <a:cs typeface="Roboto Light"/>
                <a:sym typeface="Roboto Light"/>
              </a:rPr>
              <a:t>Icebreakers</a:t>
            </a:r>
            <a:br>
              <a:rPr lang="en" sz="1200" b="0" i="0" u="none" strike="noStrike" cap="none">
                <a:solidFill>
                  <a:schemeClr val="lt1"/>
                </a:solidFill>
                <a:latin typeface="Roboto Light"/>
                <a:ea typeface="Roboto Light"/>
                <a:cs typeface="Roboto Light"/>
                <a:sym typeface="Roboto Light"/>
              </a:rPr>
            </a:br>
            <a:r>
              <a:rPr lang="en" sz="1200" b="0" i="0" u="none" strike="noStrike" cap="none">
                <a:solidFill>
                  <a:schemeClr val="lt1"/>
                </a:solidFill>
                <a:latin typeface="Roboto Light"/>
                <a:ea typeface="Roboto Light"/>
                <a:cs typeface="Roboto Light"/>
                <a:sym typeface="Roboto Light"/>
              </a:rPr>
              <a:t>+</a:t>
            </a:r>
            <a:br>
              <a:rPr lang="en" sz="1200" b="0" i="0" u="none" strike="noStrike" cap="none">
                <a:solidFill>
                  <a:schemeClr val="lt1"/>
                </a:solidFill>
                <a:latin typeface="Roboto Light"/>
                <a:ea typeface="Roboto Light"/>
                <a:cs typeface="Roboto Light"/>
                <a:sym typeface="Roboto Light"/>
              </a:rPr>
            </a:br>
            <a:r>
              <a:rPr lang="en" sz="1200" b="0" i="0" u="none" strike="noStrike" cap="none">
                <a:solidFill>
                  <a:schemeClr val="lt1"/>
                </a:solidFill>
                <a:latin typeface="Roboto Light"/>
                <a:ea typeface="Roboto Light"/>
                <a:cs typeface="Roboto Light"/>
                <a:sym typeface="Roboto Light"/>
              </a:rPr>
              <a:t>update your </a:t>
            </a:r>
            <a:br>
              <a:rPr lang="en" sz="1200" b="0" i="0" u="none" strike="noStrike" cap="none">
                <a:solidFill>
                  <a:schemeClr val="lt1"/>
                </a:solidFill>
                <a:latin typeface="Roboto Light"/>
                <a:ea typeface="Roboto Light"/>
                <a:cs typeface="Roboto Light"/>
                <a:sym typeface="Roboto Light"/>
              </a:rPr>
            </a:br>
            <a:r>
              <a:rPr lang="en" sz="1200" b="0" i="1" u="none" strike="noStrike" cap="none">
                <a:solidFill>
                  <a:schemeClr val="lt1"/>
                </a:solidFill>
                <a:latin typeface="Roboto Light"/>
                <a:ea typeface="Roboto Light"/>
                <a:cs typeface="Roboto Light"/>
                <a:sym typeface="Roboto Light"/>
              </a:rPr>
              <a:t>Basic Information </a:t>
            </a:r>
            <a:endParaRPr sz="1200" b="0" i="1"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1000"/>
              </a:spcBef>
              <a:spcAft>
                <a:spcPts val="0"/>
              </a:spcAft>
              <a:buClr>
                <a:srgbClr val="000000"/>
              </a:buClr>
              <a:buSzPts val="1200"/>
              <a:buFont typeface="Arial"/>
              <a:buNone/>
            </a:pPr>
            <a:endParaRPr sz="1200" b="0" i="0" u="none" strike="noStrike" cap="none">
              <a:solidFill>
                <a:schemeClr val="lt1"/>
              </a:solidFill>
              <a:latin typeface="Roboto Light"/>
              <a:ea typeface="Roboto Light"/>
              <a:cs typeface="Roboto Light"/>
              <a:sym typeface="Roboto Light"/>
            </a:endParaRPr>
          </a:p>
          <a:p>
            <a:pPr marL="0" marR="0" lvl="0" indent="0" algn="ctr" rtl="0">
              <a:lnSpc>
                <a:spcPct val="100000"/>
              </a:lnSpc>
              <a:spcBef>
                <a:spcPts val="1000"/>
              </a:spcBef>
              <a:spcAft>
                <a:spcPts val="0"/>
              </a:spcAft>
              <a:buClr>
                <a:srgbClr val="000000"/>
              </a:buClr>
              <a:buSzPts val="1300"/>
              <a:buFont typeface="Arial"/>
              <a:buNone/>
            </a:pPr>
            <a:endParaRPr sz="1300" b="0" i="1" u="none" strike="noStrike" cap="none">
              <a:solidFill>
                <a:schemeClr val="lt1"/>
              </a:solidFill>
              <a:latin typeface="Roboto Light"/>
              <a:ea typeface="Roboto Light"/>
              <a:cs typeface="Roboto Light"/>
              <a:sym typeface="Roboto Light"/>
            </a:endParaRPr>
          </a:p>
          <a:p>
            <a:pPr marL="0" marR="0" lvl="0" indent="0" algn="l" rtl="0">
              <a:lnSpc>
                <a:spcPct val="100000"/>
              </a:lnSpc>
              <a:spcBef>
                <a:spcPts val="1000"/>
              </a:spcBef>
              <a:spcAft>
                <a:spcPts val="1000"/>
              </a:spcAft>
              <a:buClr>
                <a:schemeClr val="dk1"/>
              </a:buClr>
              <a:buSzPts val="1100"/>
              <a:buFont typeface="Arial"/>
              <a:buNone/>
            </a:pPr>
            <a:endParaRPr sz="1300" b="0" i="0" u="none" strike="noStrike" cap="none">
              <a:solidFill>
                <a:schemeClr val="lt1"/>
              </a:solidFill>
              <a:latin typeface="Roboto Light"/>
              <a:ea typeface="Roboto Light"/>
              <a:cs typeface="Roboto Light"/>
              <a:sym typeface="Roboto Light"/>
            </a:endParaRPr>
          </a:p>
        </p:txBody>
      </p:sp>
      <p:sp>
        <p:nvSpPr>
          <p:cNvPr id="348" name="Google Shape;348;p10"/>
          <p:cNvSpPr/>
          <p:nvPr/>
        </p:nvSpPr>
        <p:spPr>
          <a:xfrm>
            <a:off x="2683575" y="2754030"/>
            <a:ext cx="504000" cy="124500"/>
          </a:xfrm>
          <a:prstGeom prst="ellipse">
            <a:avLst/>
          </a:prstGeom>
          <a:noFill/>
          <a:ln w="9525" cap="flat" cmpd="sng">
            <a:solidFill>
              <a:srgbClr val="00FF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
          <p:cNvSpPr/>
          <p:nvPr/>
        </p:nvSpPr>
        <p:spPr>
          <a:xfrm>
            <a:off x="2121075" y="2267225"/>
            <a:ext cx="2049000" cy="1236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2"/>
          <p:cNvPicPr preferRelativeResize="0"/>
          <p:nvPr/>
        </p:nvPicPr>
        <p:blipFill rotWithShape="1">
          <a:blip r:embed="rId3">
            <a:alphaModFix/>
          </a:blip>
          <a:srcRect/>
          <a:stretch/>
        </p:blipFill>
        <p:spPr>
          <a:xfrm>
            <a:off x="7269450" y="206284"/>
            <a:ext cx="1874550" cy="973325"/>
          </a:xfrm>
          <a:prstGeom prst="rect">
            <a:avLst/>
          </a:prstGeom>
          <a:noFill/>
          <a:ln>
            <a:noFill/>
          </a:ln>
        </p:spPr>
      </p:pic>
      <p:sp>
        <p:nvSpPr>
          <p:cNvPr id="194" name="Google Shape;194;p2"/>
          <p:cNvSpPr/>
          <p:nvPr/>
        </p:nvSpPr>
        <p:spPr>
          <a:xfrm>
            <a:off x="2177324" y="3759100"/>
            <a:ext cx="1874700" cy="1236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
          <p:cNvSpPr txBox="1"/>
          <p:nvPr/>
        </p:nvSpPr>
        <p:spPr>
          <a:xfrm>
            <a:off x="1820925" y="1255750"/>
            <a:ext cx="34731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Most great career advice and </a:t>
            </a:r>
            <a:br>
              <a:rPr lang="en" sz="1400" b="0" i="0" u="none" strike="noStrike" cap="none">
                <a:solidFill>
                  <a:srgbClr val="000000"/>
                </a:solidFill>
                <a:latin typeface="Roboto Light"/>
                <a:ea typeface="Roboto Light"/>
                <a:cs typeface="Roboto Light"/>
                <a:sym typeface="Roboto Light"/>
              </a:rPr>
            </a:br>
            <a:r>
              <a:rPr lang="en" sz="1400" b="0" i="0" u="none" strike="noStrike" cap="none">
                <a:solidFill>
                  <a:srgbClr val="000000"/>
                </a:solidFill>
                <a:latin typeface="Roboto Light"/>
                <a:ea typeface="Roboto Light"/>
                <a:cs typeface="Roboto Light"/>
                <a:sym typeface="Roboto Light"/>
              </a:rPr>
              <a:t>professional development opportunities start with something simple</a:t>
            </a: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 a meaningful conversation</a:t>
            </a:r>
            <a:endParaRPr sz="1400" b="0" i="0" u="none" strike="noStrike" cap="none">
              <a:solidFill>
                <a:srgbClr val="000000"/>
              </a:solidFill>
              <a:latin typeface="Roboto Light"/>
              <a:ea typeface="Roboto Light"/>
              <a:cs typeface="Roboto Light"/>
              <a:sym typeface="Roboto Light"/>
            </a:endParaRPr>
          </a:p>
          <a:p>
            <a:pPr marL="4572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 </a:t>
            </a:r>
            <a:endParaRPr sz="1400" b="0" i="0" u="none" strike="noStrike" cap="none">
              <a:solidFill>
                <a:srgbClr val="000000"/>
              </a:solidFill>
              <a:latin typeface="Roboto Light"/>
              <a:ea typeface="Roboto Light"/>
              <a:cs typeface="Roboto Light"/>
              <a:sym typeface="Roboto Light"/>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These informal development opportunities between students, recent grads, alumni and employers are where we learn and grow the most </a:t>
            </a: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196" name="Google Shape;196;p2"/>
          <p:cNvSpPr/>
          <p:nvPr/>
        </p:nvSpPr>
        <p:spPr>
          <a:xfrm>
            <a:off x="458600" y="669150"/>
            <a:ext cx="6195000" cy="229800"/>
          </a:xfrm>
          <a:prstGeom prst="rect">
            <a:avLst/>
          </a:prstGeom>
          <a:solidFill>
            <a:srgbClr val="D1EAE6"/>
          </a:solidFill>
          <a:ln w="9525" cap="flat" cmpd="sng">
            <a:solidFill>
              <a:srgbClr val="D1EA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txBox="1">
            <a:spLocks noGrp="1"/>
          </p:cNvSpPr>
          <p:nvPr>
            <p:ph type="title" idx="4294967295"/>
          </p:nvPr>
        </p:nvSpPr>
        <p:spPr>
          <a:xfrm>
            <a:off x="349550" y="445025"/>
            <a:ext cx="6471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a:t>The power of informal career development</a:t>
            </a:r>
            <a:endParaRPr sz="2600">
              <a:latin typeface="Roboto Light"/>
              <a:ea typeface="Roboto Light"/>
              <a:cs typeface="Roboto Light"/>
              <a:sym typeface="Roboto Light"/>
            </a:endParaRPr>
          </a:p>
        </p:txBody>
      </p:sp>
      <p:pic>
        <p:nvPicPr>
          <p:cNvPr id="198" name="Google Shape;198;p2"/>
          <p:cNvPicPr preferRelativeResize="0"/>
          <p:nvPr/>
        </p:nvPicPr>
        <p:blipFill rotWithShape="1">
          <a:blip r:embed="rId4">
            <a:alphaModFix/>
          </a:blip>
          <a:srcRect/>
          <a:stretch/>
        </p:blipFill>
        <p:spPr>
          <a:xfrm>
            <a:off x="5093275" y="1359325"/>
            <a:ext cx="3554676" cy="2666001"/>
          </a:xfrm>
          <a:prstGeom prst="rect">
            <a:avLst/>
          </a:prstGeom>
          <a:noFill/>
          <a:ln>
            <a:noFill/>
          </a:ln>
        </p:spPr>
      </p:pic>
      <p:pic>
        <p:nvPicPr>
          <p:cNvPr id="199" name="Google Shape;199;p2"/>
          <p:cNvPicPr preferRelativeResize="0"/>
          <p:nvPr/>
        </p:nvPicPr>
        <p:blipFill rotWithShape="1">
          <a:blip r:embed="rId5">
            <a:alphaModFix/>
          </a:blip>
          <a:srcRect/>
          <a:stretch/>
        </p:blipFill>
        <p:spPr>
          <a:xfrm>
            <a:off x="589400" y="1573718"/>
            <a:ext cx="1139300" cy="1043700"/>
          </a:xfrm>
          <a:prstGeom prst="rect">
            <a:avLst/>
          </a:prstGeom>
          <a:noFill/>
          <a:ln>
            <a:noFill/>
          </a:ln>
        </p:spPr>
      </p:pic>
      <p:pic>
        <p:nvPicPr>
          <p:cNvPr id="200" name="Google Shape;200;p2"/>
          <p:cNvPicPr preferRelativeResize="0"/>
          <p:nvPr/>
        </p:nvPicPr>
        <p:blipFill rotWithShape="1">
          <a:blip r:embed="rId6">
            <a:alphaModFix/>
          </a:blip>
          <a:srcRect/>
          <a:stretch/>
        </p:blipFill>
        <p:spPr>
          <a:xfrm>
            <a:off x="576575" y="2916150"/>
            <a:ext cx="1139300" cy="113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
          <p:cNvSpPr/>
          <p:nvPr/>
        </p:nvSpPr>
        <p:spPr>
          <a:xfrm>
            <a:off x="428700" y="466950"/>
            <a:ext cx="4068300" cy="229800"/>
          </a:xfrm>
          <a:prstGeom prst="rect">
            <a:avLst/>
          </a:prstGeom>
          <a:solidFill>
            <a:srgbClr val="D1EAE6"/>
          </a:solidFill>
          <a:ln w="9525" cap="flat" cmpd="sng">
            <a:solidFill>
              <a:srgbClr val="D1EA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p:nvPr/>
        </p:nvSpPr>
        <p:spPr>
          <a:xfrm>
            <a:off x="3002625" y="3123575"/>
            <a:ext cx="3492000" cy="1236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3002635" y="4461850"/>
            <a:ext cx="4034100" cy="1236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p:nvPr/>
        </p:nvSpPr>
        <p:spPr>
          <a:xfrm>
            <a:off x="5208875" y="1019925"/>
            <a:ext cx="2601600" cy="1236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3002625" y="1283075"/>
            <a:ext cx="1823400" cy="1236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txBox="1"/>
          <p:nvPr/>
        </p:nvSpPr>
        <p:spPr>
          <a:xfrm>
            <a:off x="2905100" y="868200"/>
            <a:ext cx="5568600" cy="4398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 sz="1500" b="0" i="0" u="none" strike="noStrike" cap="none">
                <a:solidFill>
                  <a:srgbClr val="222222"/>
                </a:solidFill>
                <a:latin typeface="Roboto Light"/>
                <a:ea typeface="Roboto Light"/>
                <a:cs typeface="Roboto Light"/>
                <a:sym typeface="Roboto Light"/>
              </a:rPr>
              <a:t>Ten Thousand Coffees an informal mentorship and career development platform that helps youth and industry professionals build their network by connecting them with alumni, peers, mentors and leaders who can help them reach their development goals. </a:t>
            </a:r>
            <a:endParaRPr sz="1500" b="0" i="0" u="none" strike="noStrike" cap="none">
              <a:solidFill>
                <a:srgbClr val="222222"/>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222222"/>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500"/>
              <a:buFont typeface="Arial"/>
              <a:buNone/>
            </a:pPr>
            <a:r>
              <a:rPr lang="en" sz="1500" b="0" i="0" u="none" strike="noStrike" cap="none">
                <a:solidFill>
                  <a:srgbClr val="222222"/>
                </a:solidFill>
                <a:latin typeface="Roboto Light"/>
                <a:ea typeface="Roboto Light"/>
                <a:cs typeface="Roboto Light"/>
                <a:sym typeface="Roboto Light"/>
              </a:rPr>
              <a:t>Ten Thousand Coffees works with academic institutions, enterprises and communities from around the world to enable meaningful, human-to-human experiences — all through the power of conversation.</a:t>
            </a:r>
            <a:endParaRPr sz="1500" b="0" i="0" u="none" strike="noStrike" cap="none">
              <a:solidFill>
                <a:srgbClr val="222222"/>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222222"/>
              </a:solidFill>
              <a:latin typeface="Roboto Light"/>
              <a:ea typeface="Roboto Light"/>
              <a:cs typeface="Roboto Light"/>
              <a:sym typeface="Roboto Light"/>
            </a:endParaRPr>
          </a:p>
          <a:p>
            <a:pPr marL="0" marR="0" lvl="0" indent="0" algn="l" rtl="0">
              <a:lnSpc>
                <a:spcPct val="115000"/>
              </a:lnSpc>
              <a:spcBef>
                <a:spcPts val="0"/>
              </a:spcBef>
              <a:spcAft>
                <a:spcPts val="0"/>
              </a:spcAft>
              <a:buClr>
                <a:schemeClr val="dk1"/>
              </a:buClr>
              <a:buSzPts val="1100"/>
              <a:buFont typeface="Arial"/>
              <a:buNone/>
            </a:pPr>
            <a:r>
              <a:rPr lang="en" sz="1500" b="0" i="0" u="none" strike="noStrike" cap="none">
                <a:solidFill>
                  <a:srgbClr val="222222"/>
                </a:solidFill>
                <a:latin typeface="Roboto Light"/>
                <a:ea typeface="Roboto Light"/>
                <a:cs typeface="Roboto Light"/>
                <a:sym typeface="Roboto Light"/>
              </a:rPr>
              <a:t>To help young people prepare for the future of work, RBC Future Launch and Ten Thousand Coffees have partnered to increase access to networking and mentoring for students </a:t>
            </a:r>
            <a:br>
              <a:rPr lang="en" sz="1500" b="0" i="0" u="none" strike="noStrike" cap="none">
                <a:solidFill>
                  <a:srgbClr val="222222"/>
                </a:solidFill>
                <a:latin typeface="Roboto Light"/>
                <a:ea typeface="Roboto Light"/>
                <a:cs typeface="Roboto Light"/>
                <a:sym typeface="Roboto Light"/>
              </a:rPr>
            </a:br>
            <a:r>
              <a:rPr lang="en" sz="1500" b="0" i="0" u="none" strike="noStrike" cap="none">
                <a:solidFill>
                  <a:srgbClr val="222222"/>
                </a:solidFill>
                <a:latin typeface="Roboto Light"/>
                <a:ea typeface="Roboto Light"/>
                <a:cs typeface="Roboto Light"/>
                <a:sym typeface="Roboto Light"/>
              </a:rPr>
              <a:t>at Universities and Colleges across the country.</a:t>
            </a:r>
            <a:endParaRPr sz="1500" b="0" i="0" u="none" strike="noStrike" cap="none">
              <a:solidFill>
                <a:srgbClr val="222222"/>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11" name="Google Shape;211;p3"/>
          <p:cNvSpPr txBox="1">
            <a:spLocks noGrp="1"/>
          </p:cNvSpPr>
          <p:nvPr>
            <p:ph type="title"/>
          </p:nvPr>
        </p:nvSpPr>
        <p:spPr>
          <a:xfrm>
            <a:off x="311700" y="2955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2307"/>
              <a:buFont typeface="Arial"/>
              <a:buNone/>
            </a:pPr>
            <a:r>
              <a:rPr lang="en" sz="2600">
                <a:solidFill>
                  <a:srgbClr val="191919"/>
                </a:solidFill>
                <a:latin typeface="Roboto Light"/>
                <a:ea typeface="Roboto Light"/>
                <a:cs typeface="Roboto Light"/>
                <a:sym typeface="Roboto Light"/>
              </a:rPr>
              <a:t>What is Ten Thousand Coffees?</a:t>
            </a:r>
            <a:endParaRPr sz="2600">
              <a:solidFill>
                <a:srgbClr val="191919"/>
              </a:solidFill>
              <a:latin typeface="Roboto Light"/>
              <a:ea typeface="Roboto Light"/>
              <a:cs typeface="Roboto Light"/>
              <a:sym typeface="Roboto Light"/>
            </a:endParaRPr>
          </a:p>
          <a:p>
            <a:pPr marL="0" lvl="0" indent="0" algn="l" rtl="0">
              <a:lnSpc>
                <a:spcPct val="100000"/>
              </a:lnSpc>
              <a:spcBef>
                <a:spcPts val="0"/>
              </a:spcBef>
              <a:spcAft>
                <a:spcPts val="0"/>
              </a:spcAft>
              <a:buSzPct val="111111"/>
              <a:buNone/>
            </a:pPr>
            <a:endParaRPr b="1">
              <a:latin typeface="Roboto"/>
              <a:ea typeface="Roboto"/>
              <a:cs typeface="Roboto"/>
              <a:sym typeface="Roboto"/>
            </a:endParaRPr>
          </a:p>
        </p:txBody>
      </p:sp>
      <p:pic>
        <p:nvPicPr>
          <p:cNvPr id="212" name="Google Shape;212;p3"/>
          <p:cNvPicPr preferRelativeResize="0"/>
          <p:nvPr/>
        </p:nvPicPr>
        <p:blipFill rotWithShape="1">
          <a:blip r:embed="rId3">
            <a:alphaModFix/>
          </a:blip>
          <a:srcRect/>
          <a:stretch/>
        </p:blipFill>
        <p:spPr>
          <a:xfrm>
            <a:off x="550575" y="1861425"/>
            <a:ext cx="2354524" cy="20119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4"/>
          <p:cNvPicPr preferRelativeResize="0"/>
          <p:nvPr/>
        </p:nvPicPr>
        <p:blipFill rotWithShape="1">
          <a:blip r:embed="rId3">
            <a:alphaModFix/>
          </a:blip>
          <a:srcRect/>
          <a:stretch/>
        </p:blipFill>
        <p:spPr>
          <a:xfrm>
            <a:off x="3291924" y="1552762"/>
            <a:ext cx="2690376" cy="2017776"/>
          </a:xfrm>
          <a:prstGeom prst="rect">
            <a:avLst/>
          </a:prstGeom>
          <a:noFill/>
          <a:ln>
            <a:noFill/>
          </a:ln>
        </p:spPr>
      </p:pic>
      <p:sp>
        <p:nvSpPr>
          <p:cNvPr id="218" name="Google Shape;218;p4"/>
          <p:cNvSpPr/>
          <p:nvPr/>
        </p:nvSpPr>
        <p:spPr>
          <a:xfrm>
            <a:off x="169238" y="3736075"/>
            <a:ext cx="2712300" cy="207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Roboto Medium"/>
                <a:ea typeface="Roboto Medium"/>
                <a:cs typeface="Roboto Medium"/>
                <a:sym typeface="Roboto Medium"/>
              </a:rPr>
              <a:t>Networking conversations</a:t>
            </a:r>
            <a:endParaRPr sz="1400" b="0" i="0" u="none" strike="noStrike" cap="none">
              <a:solidFill>
                <a:schemeClr val="dk2"/>
              </a:solidFill>
              <a:latin typeface="Roboto Medium"/>
              <a:ea typeface="Roboto Medium"/>
              <a:cs typeface="Roboto Medium"/>
              <a:sym typeface="Roboto Medium"/>
            </a:endParaRPr>
          </a:p>
        </p:txBody>
      </p:sp>
      <p:sp>
        <p:nvSpPr>
          <p:cNvPr id="219" name="Google Shape;219;p4"/>
          <p:cNvSpPr/>
          <p:nvPr/>
        </p:nvSpPr>
        <p:spPr>
          <a:xfrm>
            <a:off x="3168238" y="3736075"/>
            <a:ext cx="2792700" cy="207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Roboto Medium"/>
                <a:ea typeface="Roboto Medium"/>
                <a:cs typeface="Roboto Medium"/>
                <a:sym typeface="Roboto Medium"/>
              </a:rPr>
              <a:t>Engage with leaders </a:t>
            </a:r>
            <a:endParaRPr sz="1400" b="0" i="0" u="none" strike="noStrike" cap="none">
              <a:solidFill>
                <a:schemeClr val="dk2"/>
              </a:solidFill>
              <a:latin typeface="Roboto Medium"/>
              <a:ea typeface="Roboto Medium"/>
              <a:cs typeface="Roboto Medium"/>
              <a:sym typeface="Roboto Medium"/>
            </a:endParaRPr>
          </a:p>
        </p:txBody>
      </p:sp>
      <p:sp>
        <p:nvSpPr>
          <p:cNvPr id="220" name="Google Shape;220;p4"/>
          <p:cNvSpPr txBox="1"/>
          <p:nvPr/>
        </p:nvSpPr>
        <p:spPr>
          <a:xfrm>
            <a:off x="3507538" y="4031400"/>
            <a:ext cx="21141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Join group conversations hosted by alumni, recruiters and career experts to gain insights into pertinent topics</a:t>
            </a:r>
            <a:endParaRPr sz="1200" b="0" i="0" u="none" strike="noStrike" cap="none">
              <a:solidFill>
                <a:srgbClr val="000000"/>
              </a:solidFill>
              <a:latin typeface="Roboto Light"/>
              <a:ea typeface="Roboto Light"/>
              <a:cs typeface="Roboto Light"/>
              <a:sym typeface="Roboto Light"/>
            </a:endParaRPr>
          </a:p>
        </p:txBody>
      </p:sp>
      <p:sp>
        <p:nvSpPr>
          <p:cNvPr id="221" name="Google Shape;221;p4"/>
          <p:cNvSpPr txBox="1"/>
          <p:nvPr/>
        </p:nvSpPr>
        <p:spPr>
          <a:xfrm>
            <a:off x="363200" y="4057025"/>
            <a:ext cx="2324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Opt-in to be Smart Matched for informal 1:1 networking conversations based on your goals and interests</a:t>
            </a:r>
            <a:endParaRPr sz="1200" b="0" i="0" u="none" strike="noStrike" cap="none">
              <a:solidFill>
                <a:srgbClr val="000000"/>
              </a:solidFill>
              <a:latin typeface="Roboto Light"/>
              <a:ea typeface="Roboto Light"/>
              <a:cs typeface="Roboto Light"/>
              <a:sym typeface="Roboto Light"/>
            </a:endParaRPr>
          </a:p>
        </p:txBody>
      </p:sp>
      <p:sp>
        <p:nvSpPr>
          <p:cNvPr id="222" name="Google Shape;222;p4"/>
          <p:cNvSpPr/>
          <p:nvPr/>
        </p:nvSpPr>
        <p:spPr>
          <a:xfrm>
            <a:off x="830162" y="3966000"/>
            <a:ext cx="1401900" cy="654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
          <p:cNvSpPr/>
          <p:nvPr/>
        </p:nvSpPr>
        <p:spPr>
          <a:xfrm>
            <a:off x="3735199" y="3967650"/>
            <a:ext cx="1584300" cy="654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
          <p:cNvSpPr/>
          <p:nvPr/>
        </p:nvSpPr>
        <p:spPr>
          <a:xfrm>
            <a:off x="6264800" y="3736075"/>
            <a:ext cx="2712300" cy="207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Roboto Medium"/>
                <a:ea typeface="Roboto Medium"/>
                <a:cs typeface="Roboto Medium"/>
                <a:sym typeface="Roboto Medium"/>
              </a:rPr>
              <a:t>Mentors at your fingertips</a:t>
            </a:r>
            <a:endParaRPr sz="1400" b="0" i="0" u="none" strike="noStrike" cap="none">
              <a:solidFill>
                <a:schemeClr val="dk2"/>
              </a:solidFill>
              <a:latin typeface="Roboto Medium"/>
              <a:ea typeface="Roboto Medium"/>
              <a:cs typeface="Roboto Medium"/>
              <a:sym typeface="Roboto Medium"/>
            </a:endParaRPr>
          </a:p>
        </p:txBody>
      </p:sp>
      <p:sp>
        <p:nvSpPr>
          <p:cNvPr id="225" name="Google Shape;225;p4"/>
          <p:cNvSpPr txBox="1"/>
          <p:nvPr/>
        </p:nvSpPr>
        <p:spPr>
          <a:xfrm>
            <a:off x="6322288" y="4031403"/>
            <a:ext cx="24606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Easily connect with any member and learn more about them</a:t>
            </a:r>
            <a:endParaRPr sz="1200" b="0" i="0" u="none" strike="noStrike" cap="none">
              <a:solidFill>
                <a:srgbClr val="000000"/>
              </a:solidFill>
              <a:latin typeface="Roboto Light"/>
              <a:ea typeface="Roboto Light"/>
              <a:cs typeface="Roboto Light"/>
              <a:sym typeface="Roboto Light"/>
            </a:endParaRPr>
          </a:p>
        </p:txBody>
      </p:sp>
      <p:sp>
        <p:nvSpPr>
          <p:cNvPr id="226" name="Google Shape;226;p4"/>
          <p:cNvSpPr/>
          <p:nvPr/>
        </p:nvSpPr>
        <p:spPr>
          <a:xfrm>
            <a:off x="6577663" y="3966000"/>
            <a:ext cx="2032800" cy="65400"/>
          </a:xfrm>
          <a:prstGeom prst="rect">
            <a:avLst/>
          </a:prstGeom>
          <a:solidFill>
            <a:srgbClr val="DA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
          <p:cNvSpPr txBox="1"/>
          <p:nvPr/>
        </p:nvSpPr>
        <p:spPr>
          <a:xfrm>
            <a:off x="7149938" y="948553"/>
            <a:ext cx="942000" cy="29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sp>
        <p:nvSpPr>
          <p:cNvPr id="228" name="Google Shape;228;p4"/>
          <p:cNvSpPr txBox="1"/>
          <p:nvPr/>
        </p:nvSpPr>
        <p:spPr>
          <a:xfrm>
            <a:off x="661250" y="1080175"/>
            <a:ext cx="1956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8564"/>
                </a:solidFill>
                <a:latin typeface="Roboto"/>
                <a:ea typeface="Roboto"/>
                <a:cs typeface="Roboto"/>
                <a:sym typeface="Roboto"/>
              </a:rPr>
              <a:t>1:1 Career Conversations</a:t>
            </a:r>
            <a:br>
              <a:rPr lang="en" sz="1200" b="1" i="0" u="none" strike="noStrike" cap="none">
                <a:solidFill>
                  <a:srgbClr val="008564"/>
                </a:solidFill>
                <a:latin typeface="Roboto"/>
                <a:ea typeface="Roboto"/>
                <a:cs typeface="Roboto"/>
                <a:sym typeface="Roboto"/>
              </a:rPr>
            </a:br>
            <a:r>
              <a:rPr lang="en" sz="1200" b="1" i="0" u="none" strike="noStrike" cap="none">
                <a:solidFill>
                  <a:srgbClr val="008564"/>
                </a:solidFill>
                <a:latin typeface="Roboto"/>
                <a:ea typeface="Roboto"/>
                <a:cs typeface="Roboto"/>
                <a:sym typeface="Roboto"/>
              </a:rPr>
              <a:t>with</a:t>
            </a:r>
            <a:endParaRPr sz="1200" b="1" i="0" u="none" strike="noStrike" cap="none">
              <a:solidFill>
                <a:srgbClr val="00856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8564"/>
                </a:solidFill>
                <a:latin typeface="Roboto"/>
                <a:ea typeface="Roboto"/>
                <a:cs typeface="Roboto"/>
                <a:sym typeface="Roboto"/>
              </a:rPr>
              <a:t>INTRODUCTIONS</a:t>
            </a:r>
            <a:endParaRPr sz="1200" b="1" i="0" u="none" strike="noStrike" cap="none">
              <a:solidFill>
                <a:srgbClr val="008564"/>
              </a:solidFill>
              <a:latin typeface="Arial"/>
              <a:ea typeface="Arial"/>
              <a:cs typeface="Arial"/>
              <a:sym typeface="Arial"/>
            </a:endParaRPr>
          </a:p>
        </p:txBody>
      </p:sp>
      <p:sp>
        <p:nvSpPr>
          <p:cNvPr id="229" name="Google Shape;229;p4"/>
          <p:cNvSpPr/>
          <p:nvPr/>
        </p:nvSpPr>
        <p:spPr>
          <a:xfrm>
            <a:off x="451875" y="695875"/>
            <a:ext cx="4643100" cy="1185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
          <p:cNvSpPr txBox="1">
            <a:spLocks noGrp="1"/>
          </p:cNvSpPr>
          <p:nvPr>
            <p:ph type="title"/>
          </p:nvPr>
        </p:nvSpPr>
        <p:spPr>
          <a:xfrm>
            <a:off x="304350" y="430025"/>
            <a:ext cx="8665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a:t>Three ways to make the most of 10KC </a:t>
            </a:r>
            <a:endParaRPr sz="2200"/>
          </a:p>
        </p:txBody>
      </p:sp>
      <p:sp>
        <p:nvSpPr>
          <p:cNvPr id="231" name="Google Shape;231;p4"/>
          <p:cNvSpPr txBox="1"/>
          <p:nvPr/>
        </p:nvSpPr>
        <p:spPr>
          <a:xfrm>
            <a:off x="3826960" y="1080175"/>
            <a:ext cx="1584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8564"/>
                </a:solidFill>
                <a:latin typeface="Roboto"/>
                <a:ea typeface="Roboto"/>
                <a:cs typeface="Roboto"/>
                <a:sym typeface="Roboto"/>
              </a:rPr>
              <a:t>Group Matching</a:t>
            </a:r>
            <a:endParaRPr sz="1200" b="1" i="0" u="none" strike="noStrike" cap="none">
              <a:solidFill>
                <a:srgbClr val="00856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8564"/>
                </a:solidFill>
                <a:latin typeface="Roboto"/>
                <a:ea typeface="Roboto"/>
                <a:cs typeface="Roboto"/>
                <a:sym typeface="Roboto"/>
              </a:rPr>
              <a:t>with</a:t>
            </a:r>
            <a:endParaRPr sz="1200" b="1" i="0" u="none" strike="noStrike" cap="none">
              <a:solidFill>
                <a:srgbClr val="00856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8564"/>
                </a:solidFill>
                <a:latin typeface="Roboto"/>
                <a:ea typeface="Roboto"/>
                <a:cs typeface="Roboto"/>
                <a:sym typeface="Roboto"/>
              </a:rPr>
              <a:t>OFFICE HOURS</a:t>
            </a:r>
            <a:endParaRPr sz="1200" b="1" i="0" u="none" strike="noStrike" cap="none">
              <a:solidFill>
                <a:srgbClr val="008564"/>
              </a:solidFill>
              <a:latin typeface="Arial"/>
              <a:ea typeface="Arial"/>
              <a:cs typeface="Arial"/>
              <a:sym typeface="Arial"/>
            </a:endParaRPr>
          </a:p>
        </p:txBody>
      </p:sp>
      <p:sp>
        <p:nvSpPr>
          <p:cNvPr id="232" name="Google Shape;232;p4"/>
          <p:cNvSpPr/>
          <p:nvPr/>
        </p:nvSpPr>
        <p:spPr>
          <a:xfrm>
            <a:off x="6508250" y="1673525"/>
            <a:ext cx="2225400" cy="29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
          <p:cNvSpPr/>
          <p:nvPr/>
        </p:nvSpPr>
        <p:spPr>
          <a:xfrm>
            <a:off x="6300025" y="2883600"/>
            <a:ext cx="2588100" cy="29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
          <p:cNvSpPr txBox="1"/>
          <p:nvPr/>
        </p:nvSpPr>
        <p:spPr>
          <a:xfrm>
            <a:off x="6390650" y="1275188"/>
            <a:ext cx="246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8564"/>
                </a:solidFill>
                <a:latin typeface="Roboto"/>
                <a:ea typeface="Roboto"/>
                <a:cs typeface="Roboto"/>
                <a:sym typeface="Roboto"/>
              </a:rPr>
              <a:t>MEMBER DIRECTORY</a:t>
            </a:r>
            <a:endParaRPr sz="1200" b="1" i="0" u="none" strike="noStrike" cap="none">
              <a:solidFill>
                <a:srgbClr val="008564"/>
              </a:solidFill>
              <a:latin typeface="Arial"/>
              <a:ea typeface="Arial"/>
              <a:cs typeface="Arial"/>
              <a:sym typeface="Arial"/>
            </a:endParaRPr>
          </a:p>
        </p:txBody>
      </p:sp>
      <p:pic>
        <p:nvPicPr>
          <p:cNvPr id="235" name="Google Shape;235;p4"/>
          <p:cNvPicPr preferRelativeResize="0"/>
          <p:nvPr/>
        </p:nvPicPr>
        <p:blipFill rotWithShape="1">
          <a:blip r:embed="rId4">
            <a:alphaModFix/>
          </a:blip>
          <a:srcRect/>
          <a:stretch/>
        </p:blipFill>
        <p:spPr>
          <a:xfrm>
            <a:off x="6762074" y="1767288"/>
            <a:ext cx="1664026" cy="1881075"/>
          </a:xfrm>
          <a:prstGeom prst="rect">
            <a:avLst/>
          </a:prstGeom>
          <a:noFill/>
          <a:ln>
            <a:noFill/>
          </a:ln>
        </p:spPr>
      </p:pic>
      <p:sp>
        <p:nvSpPr>
          <p:cNvPr id="236" name="Google Shape;236;p4"/>
          <p:cNvSpPr/>
          <p:nvPr/>
        </p:nvSpPr>
        <p:spPr>
          <a:xfrm>
            <a:off x="6943775" y="1954350"/>
            <a:ext cx="672600" cy="6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
              <a:buFont typeface="Arial"/>
              <a:buNone/>
            </a:pPr>
            <a:r>
              <a:rPr lang="en" sz="300" b="0" i="0" u="none" strike="noStrike" cap="none">
                <a:solidFill>
                  <a:schemeClr val="dk2"/>
                </a:solidFill>
                <a:latin typeface="Arial"/>
                <a:ea typeface="Arial"/>
                <a:cs typeface="Arial"/>
                <a:sym typeface="Arial"/>
              </a:rPr>
              <a:t>Search for members...</a:t>
            </a:r>
            <a:endParaRPr sz="300" b="0" i="0" u="none" strike="noStrike" cap="none">
              <a:solidFill>
                <a:schemeClr val="dk2"/>
              </a:solidFill>
              <a:latin typeface="Arial"/>
              <a:ea typeface="Arial"/>
              <a:cs typeface="Arial"/>
              <a:sym typeface="Arial"/>
            </a:endParaRPr>
          </a:p>
        </p:txBody>
      </p:sp>
      <p:pic>
        <p:nvPicPr>
          <p:cNvPr id="237" name="Google Shape;237;p4"/>
          <p:cNvPicPr preferRelativeResize="0"/>
          <p:nvPr/>
        </p:nvPicPr>
        <p:blipFill rotWithShape="1">
          <a:blip r:embed="rId5">
            <a:alphaModFix/>
          </a:blip>
          <a:srcRect/>
          <a:stretch/>
        </p:blipFill>
        <p:spPr>
          <a:xfrm>
            <a:off x="5806660" y="-94546"/>
            <a:ext cx="2183274" cy="1133625"/>
          </a:xfrm>
          <a:prstGeom prst="rect">
            <a:avLst/>
          </a:prstGeom>
          <a:noFill/>
          <a:ln>
            <a:noFill/>
          </a:ln>
        </p:spPr>
      </p:pic>
      <p:pic>
        <p:nvPicPr>
          <p:cNvPr id="238" name="Google Shape;238;p4"/>
          <p:cNvPicPr preferRelativeResize="0"/>
          <p:nvPr/>
        </p:nvPicPr>
        <p:blipFill rotWithShape="1">
          <a:blip r:embed="rId6">
            <a:alphaModFix/>
          </a:blip>
          <a:srcRect/>
          <a:stretch/>
        </p:blipFill>
        <p:spPr>
          <a:xfrm>
            <a:off x="497050" y="1896525"/>
            <a:ext cx="2056676" cy="16121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
          <p:cNvSpPr txBox="1"/>
          <p:nvPr/>
        </p:nvSpPr>
        <p:spPr>
          <a:xfrm>
            <a:off x="471225" y="1368550"/>
            <a:ext cx="4863900" cy="334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Tap into Ten Thousand Coffees to:</a:t>
            </a:r>
            <a:endParaRPr sz="14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Network with alumni, employers and industry professionals based on common goals or interests</a:t>
            </a:r>
            <a:endParaRPr sz="14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Attend group mentorship conversations to gain access and learn directly from leaders</a:t>
            </a:r>
            <a:endParaRPr sz="14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Roboto Light"/>
                <a:ea typeface="Roboto Light"/>
                <a:cs typeface="Roboto Light"/>
                <a:sym typeface="Roboto Light"/>
              </a:rPr>
              <a:t>Gain and develop skills outside the classroom and learn how to launch your career</a:t>
            </a:r>
            <a:endParaRPr sz="1400" b="0" i="0" u="none" strike="noStrike" cap="none">
              <a:solidFill>
                <a:srgbClr val="1D7E74"/>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Light"/>
              <a:ea typeface="Roboto Light"/>
              <a:cs typeface="Roboto Light"/>
              <a:sym typeface="Roboto Light"/>
            </a:endParaRPr>
          </a:p>
        </p:txBody>
      </p:sp>
      <p:grpSp>
        <p:nvGrpSpPr>
          <p:cNvPr id="244" name="Google Shape;244;p5"/>
          <p:cNvGrpSpPr/>
          <p:nvPr/>
        </p:nvGrpSpPr>
        <p:grpSpPr>
          <a:xfrm>
            <a:off x="313876" y="2042662"/>
            <a:ext cx="78675" cy="76464"/>
            <a:chOff x="2670525" y="3831250"/>
            <a:chExt cx="248893" cy="241898"/>
          </a:xfrm>
        </p:grpSpPr>
        <p:sp>
          <p:nvSpPr>
            <p:cNvPr id="245" name="Google Shape;245;p5"/>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 name="Google Shape;247;p5"/>
          <p:cNvSpPr/>
          <p:nvPr/>
        </p:nvSpPr>
        <p:spPr>
          <a:xfrm>
            <a:off x="392553" y="1004150"/>
            <a:ext cx="2785500" cy="13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
          <p:cNvSpPr txBox="1">
            <a:spLocks noGrp="1"/>
          </p:cNvSpPr>
          <p:nvPr>
            <p:ph type="title"/>
          </p:nvPr>
        </p:nvSpPr>
        <p:spPr>
          <a:xfrm>
            <a:off x="287750" y="700575"/>
            <a:ext cx="504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a:t>Launch your career  </a:t>
            </a:r>
            <a:endParaRPr sz="1000"/>
          </a:p>
          <a:p>
            <a:pPr marL="0" lvl="0" indent="0" algn="l" rtl="0">
              <a:lnSpc>
                <a:spcPct val="100000"/>
              </a:lnSpc>
              <a:spcBef>
                <a:spcPts val="0"/>
              </a:spcBef>
              <a:spcAft>
                <a:spcPts val="0"/>
              </a:spcAft>
              <a:buSzPts val="2800"/>
              <a:buNone/>
            </a:pPr>
            <a:endParaRPr sz="2600"/>
          </a:p>
        </p:txBody>
      </p:sp>
      <p:grpSp>
        <p:nvGrpSpPr>
          <p:cNvPr id="249" name="Google Shape;249;p5"/>
          <p:cNvGrpSpPr/>
          <p:nvPr/>
        </p:nvGrpSpPr>
        <p:grpSpPr>
          <a:xfrm>
            <a:off x="313876" y="2776550"/>
            <a:ext cx="78675" cy="76464"/>
            <a:chOff x="2670525" y="3831250"/>
            <a:chExt cx="248893" cy="241898"/>
          </a:xfrm>
        </p:grpSpPr>
        <p:sp>
          <p:nvSpPr>
            <p:cNvPr id="250" name="Google Shape;250;p5"/>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 name="Google Shape;252;p5"/>
          <p:cNvGrpSpPr/>
          <p:nvPr/>
        </p:nvGrpSpPr>
        <p:grpSpPr>
          <a:xfrm>
            <a:off x="313876" y="3510439"/>
            <a:ext cx="78675" cy="76464"/>
            <a:chOff x="2670525" y="3831250"/>
            <a:chExt cx="248893" cy="241898"/>
          </a:xfrm>
        </p:grpSpPr>
        <p:sp>
          <p:nvSpPr>
            <p:cNvPr id="253" name="Google Shape;253;p5"/>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p5"/>
          <p:cNvSpPr txBox="1"/>
          <p:nvPr/>
        </p:nvSpPr>
        <p:spPr>
          <a:xfrm>
            <a:off x="285926" y="276425"/>
            <a:ext cx="3402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2"/>
                </a:solidFill>
                <a:latin typeface="Roboto"/>
                <a:ea typeface="Roboto"/>
                <a:cs typeface="Roboto"/>
                <a:sym typeface="Roboto"/>
              </a:rPr>
              <a:t>STUDENTS &amp; RECENT GRADUATES</a:t>
            </a:r>
            <a:endParaRPr sz="1400" b="1" i="0" u="none" strike="noStrike" cap="none">
              <a:solidFill>
                <a:schemeClr val="accent2"/>
              </a:solidFill>
              <a:latin typeface="Arial"/>
              <a:ea typeface="Arial"/>
              <a:cs typeface="Arial"/>
              <a:sym typeface="Arial"/>
            </a:endParaRPr>
          </a:p>
        </p:txBody>
      </p:sp>
      <p:pic>
        <p:nvPicPr>
          <p:cNvPr id="256" name="Google Shape;256;p5"/>
          <p:cNvPicPr preferRelativeResize="0"/>
          <p:nvPr/>
        </p:nvPicPr>
        <p:blipFill rotWithShape="1">
          <a:blip r:embed="rId3">
            <a:alphaModFix/>
          </a:blip>
          <a:srcRect/>
          <a:stretch/>
        </p:blipFill>
        <p:spPr>
          <a:xfrm>
            <a:off x="4560348" y="-84196"/>
            <a:ext cx="2183274" cy="1133625"/>
          </a:xfrm>
          <a:prstGeom prst="rect">
            <a:avLst/>
          </a:prstGeom>
          <a:noFill/>
          <a:ln>
            <a:noFill/>
          </a:ln>
        </p:spPr>
      </p:pic>
      <p:pic>
        <p:nvPicPr>
          <p:cNvPr id="257" name="Google Shape;257;p5"/>
          <p:cNvPicPr preferRelativeResize="0"/>
          <p:nvPr/>
        </p:nvPicPr>
        <p:blipFill rotWithShape="1">
          <a:blip r:embed="rId4">
            <a:alphaModFix/>
          </a:blip>
          <a:srcRect/>
          <a:stretch/>
        </p:blipFill>
        <p:spPr>
          <a:xfrm>
            <a:off x="6161399" y="905872"/>
            <a:ext cx="1811025" cy="1818225"/>
          </a:xfrm>
          <a:prstGeom prst="rect">
            <a:avLst/>
          </a:prstGeom>
          <a:noFill/>
          <a:ln>
            <a:noFill/>
          </a:ln>
        </p:spPr>
      </p:pic>
      <p:sp>
        <p:nvSpPr>
          <p:cNvPr id="258" name="Google Shape;258;p5"/>
          <p:cNvSpPr txBox="1"/>
          <p:nvPr/>
        </p:nvSpPr>
        <p:spPr>
          <a:xfrm>
            <a:off x="5752825" y="2993525"/>
            <a:ext cx="3087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666666"/>
                </a:solidFill>
                <a:latin typeface="Roboto"/>
                <a:ea typeface="Roboto"/>
                <a:cs typeface="Roboto"/>
                <a:sym typeface="Roboto"/>
              </a:rPr>
              <a:t>My connections have given me different perspectives on the job market and the corporate world. I have also gained new ideas on how to move my career forward. I'm starting to feel more comfortable with networking in general.</a:t>
            </a:r>
            <a:endParaRPr sz="1000" b="0" i="0" u="none" strike="noStrike" cap="none">
              <a:solidFill>
                <a:srgbClr val="666666"/>
              </a:solidFill>
              <a:latin typeface="Roboto"/>
              <a:ea typeface="Roboto"/>
              <a:cs typeface="Roboto"/>
              <a:sym typeface="Roboto"/>
            </a:endParaRPr>
          </a:p>
          <a:p>
            <a:pPr marL="171450" marR="0" lvl="0" indent="-171450" algn="l" rtl="0">
              <a:lnSpc>
                <a:spcPct val="100000"/>
              </a:lnSpc>
              <a:spcBef>
                <a:spcPts val="0"/>
              </a:spcBef>
              <a:spcAft>
                <a:spcPts val="0"/>
              </a:spcAft>
              <a:buClr>
                <a:srgbClr val="666666"/>
              </a:buClr>
              <a:buSzPts val="1000"/>
              <a:buFont typeface="Roboto"/>
              <a:buChar char="-"/>
            </a:pPr>
            <a:r>
              <a:rPr lang="en" sz="1000" b="0" i="1" u="none" strike="noStrike" cap="none">
                <a:solidFill>
                  <a:srgbClr val="666666"/>
                </a:solidFill>
                <a:latin typeface="Roboto"/>
                <a:ea typeface="Roboto"/>
                <a:cs typeface="Roboto"/>
                <a:sym typeface="Roboto"/>
              </a:rPr>
              <a:t>Melissa, student</a:t>
            </a:r>
            <a:endParaRPr sz="1000" b="0" i="1" u="none" strike="noStrike" cap="none">
              <a:solidFill>
                <a:srgbClr val="666666"/>
              </a:solidFill>
              <a:latin typeface="Roboto"/>
              <a:ea typeface="Roboto"/>
              <a:cs typeface="Roboto"/>
              <a:sym typeface="Roboto"/>
            </a:endParaRPr>
          </a:p>
        </p:txBody>
      </p:sp>
      <p:sp>
        <p:nvSpPr>
          <p:cNvPr id="259" name="Google Shape;259;p5"/>
          <p:cNvSpPr txBox="1"/>
          <p:nvPr/>
        </p:nvSpPr>
        <p:spPr>
          <a:xfrm flipH="1">
            <a:off x="5335242" y="2621030"/>
            <a:ext cx="7257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8000"/>
              <a:buFont typeface="Arial"/>
              <a:buNone/>
            </a:pPr>
            <a:r>
              <a:rPr lang="en" sz="8000" b="0" i="0" u="none" strike="noStrike" cap="none">
                <a:solidFill>
                  <a:schemeClr val="accent3"/>
                </a:solidFill>
                <a:latin typeface="Playfair Display"/>
                <a:ea typeface="Playfair Display"/>
                <a:cs typeface="Playfair Display"/>
                <a:sym typeface="Playfair Display"/>
              </a:rPr>
              <a:t>“</a:t>
            </a:r>
            <a:endParaRPr sz="100" b="0" i="0" u="none" strike="noStrike" cap="none">
              <a:solidFill>
                <a:srgbClr val="000000"/>
              </a:solidFill>
              <a:latin typeface="Arial"/>
              <a:ea typeface="Arial"/>
              <a:cs typeface="Arial"/>
              <a:sym typeface="Arial"/>
            </a:endParaRPr>
          </a:p>
        </p:txBody>
      </p:sp>
      <p:pic>
        <p:nvPicPr>
          <p:cNvPr id="260" name="Google Shape;260;p5"/>
          <p:cNvPicPr preferRelativeResize="0"/>
          <p:nvPr/>
        </p:nvPicPr>
        <p:blipFill rotWithShape="1">
          <a:blip r:embed="rId5">
            <a:alphaModFix/>
          </a:blip>
          <a:srcRect/>
          <a:stretch/>
        </p:blipFill>
        <p:spPr>
          <a:xfrm>
            <a:off x="8275320" y="4279392"/>
            <a:ext cx="685800" cy="68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p:nvPr/>
        </p:nvSpPr>
        <p:spPr>
          <a:xfrm>
            <a:off x="471225" y="1887025"/>
            <a:ext cx="3521100" cy="33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Give back to their alma mater and stay connected with the community</a:t>
            </a: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Grow their network through connections with youth, alumni and employers based on common goals or interests</a:t>
            </a: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Host &amp; attend group mentorship conversations to share insights and develop career and leadership skills</a:t>
            </a: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p:txBody>
      </p:sp>
      <p:grpSp>
        <p:nvGrpSpPr>
          <p:cNvPr id="266" name="Google Shape;266;p6"/>
          <p:cNvGrpSpPr/>
          <p:nvPr/>
        </p:nvGrpSpPr>
        <p:grpSpPr>
          <a:xfrm>
            <a:off x="313876" y="2042662"/>
            <a:ext cx="78675" cy="76464"/>
            <a:chOff x="2670525" y="3831250"/>
            <a:chExt cx="248893" cy="241898"/>
          </a:xfrm>
        </p:grpSpPr>
        <p:sp>
          <p:nvSpPr>
            <p:cNvPr id="267" name="Google Shape;267;p6"/>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6"/>
          <p:cNvSpPr/>
          <p:nvPr/>
        </p:nvSpPr>
        <p:spPr>
          <a:xfrm>
            <a:off x="555500" y="1592400"/>
            <a:ext cx="2251500" cy="13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
          <p:cNvSpPr txBox="1">
            <a:spLocks noGrp="1"/>
          </p:cNvSpPr>
          <p:nvPr>
            <p:ph type="title"/>
          </p:nvPr>
        </p:nvSpPr>
        <p:spPr>
          <a:xfrm>
            <a:off x="418250" y="1442575"/>
            <a:ext cx="2565600" cy="338700"/>
          </a:xfrm>
          <a:prstGeom prst="rect">
            <a:avLst/>
          </a:prstGeom>
          <a:noFill/>
          <a:ln>
            <a:noFill/>
          </a:ln>
        </p:spPr>
        <p:txBody>
          <a:bodyPr spcFirstLastPara="1" wrap="square" lIns="91425" tIns="91425" rIns="91425" bIns="91425" anchor="t" anchorCtr="0">
            <a:noAutofit/>
          </a:bodyPr>
          <a:lstStyle/>
          <a:p>
            <a:pPr marL="57150" lvl="0" indent="0" algn="l" rtl="0">
              <a:lnSpc>
                <a:spcPct val="100000"/>
              </a:lnSpc>
              <a:spcBef>
                <a:spcPts val="0"/>
              </a:spcBef>
              <a:spcAft>
                <a:spcPts val="0"/>
              </a:spcAft>
              <a:buSzPts val="2800"/>
              <a:buNone/>
            </a:pPr>
            <a:r>
              <a:rPr lang="en" sz="1400"/>
              <a:t>Mentor, network and develop</a:t>
            </a:r>
            <a:endParaRPr sz="2600"/>
          </a:p>
        </p:txBody>
      </p:sp>
      <p:grpSp>
        <p:nvGrpSpPr>
          <p:cNvPr id="271" name="Google Shape;271;p6"/>
          <p:cNvGrpSpPr/>
          <p:nvPr/>
        </p:nvGrpSpPr>
        <p:grpSpPr>
          <a:xfrm>
            <a:off x="313876" y="2700075"/>
            <a:ext cx="78675" cy="76464"/>
            <a:chOff x="2670525" y="3831250"/>
            <a:chExt cx="248893" cy="241898"/>
          </a:xfrm>
        </p:grpSpPr>
        <p:sp>
          <p:nvSpPr>
            <p:cNvPr id="272" name="Google Shape;272;p6"/>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6"/>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4" name="Google Shape;274;p6"/>
          <p:cNvGrpSpPr/>
          <p:nvPr/>
        </p:nvGrpSpPr>
        <p:grpSpPr>
          <a:xfrm>
            <a:off x="313876" y="3510439"/>
            <a:ext cx="78675" cy="76464"/>
            <a:chOff x="2670525" y="3831250"/>
            <a:chExt cx="248893" cy="241898"/>
          </a:xfrm>
        </p:grpSpPr>
        <p:sp>
          <p:nvSpPr>
            <p:cNvPr id="275" name="Google Shape;275;p6"/>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7" name="Google Shape;277;p6"/>
          <p:cNvSpPr txBox="1"/>
          <p:nvPr/>
        </p:nvSpPr>
        <p:spPr>
          <a:xfrm>
            <a:off x="418244" y="1127899"/>
            <a:ext cx="3000000" cy="400200"/>
          </a:xfrm>
          <a:prstGeom prst="rect">
            <a:avLst/>
          </a:prstGeom>
          <a:noFill/>
          <a:ln>
            <a:noFill/>
          </a:ln>
        </p:spPr>
        <p:txBody>
          <a:bodyPr spcFirstLastPara="1" wrap="square" lIns="91425" tIns="91425" rIns="91425" bIns="91425" anchor="t" anchorCtr="0">
            <a:spAutoFit/>
          </a:bodyPr>
          <a:lstStyle/>
          <a:p>
            <a:pPr marL="5715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2"/>
                </a:solidFill>
                <a:latin typeface="Roboto"/>
                <a:ea typeface="Roboto"/>
                <a:cs typeface="Roboto"/>
                <a:sym typeface="Roboto"/>
              </a:rPr>
              <a:t>ALUMNI</a:t>
            </a:r>
            <a:endParaRPr sz="1400" b="1" i="0" u="none" strike="noStrike" cap="none">
              <a:solidFill>
                <a:schemeClr val="accent2"/>
              </a:solidFill>
              <a:latin typeface="Arial"/>
              <a:ea typeface="Arial"/>
              <a:cs typeface="Arial"/>
              <a:sym typeface="Arial"/>
            </a:endParaRPr>
          </a:p>
        </p:txBody>
      </p:sp>
      <p:pic>
        <p:nvPicPr>
          <p:cNvPr id="278" name="Google Shape;278;p6"/>
          <p:cNvPicPr preferRelativeResize="0"/>
          <p:nvPr/>
        </p:nvPicPr>
        <p:blipFill rotWithShape="1">
          <a:blip r:embed="rId3">
            <a:alphaModFix/>
          </a:blip>
          <a:srcRect/>
          <a:stretch/>
        </p:blipFill>
        <p:spPr>
          <a:xfrm>
            <a:off x="4560348" y="-156896"/>
            <a:ext cx="2183274" cy="1133625"/>
          </a:xfrm>
          <a:prstGeom prst="rect">
            <a:avLst/>
          </a:prstGeom>
          <a:noFill/>
          <a:ln>
            <a:noFill/>
          </a:ln>
        </p:spPr>
      </p:pic>
      <p:sp>
        <p:nvSpPr>
          <p:cNvPr id="279" name="Google Shape;279;p6"/>
          <p:cNvSpPr txBox="1"/>
          <p:nvPr/>
        </p:nvSpPr>
        <p:spPr>
          <a:xfrm>
            <a:off x="555500" y="4000375"/>
            <a:ext cx="3087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666666"/>
              </a:solidFill>
              <a:latin typeface="Roboto"/>
              <a:ea typeface="Roboto"/>
              <a:cs typeface="Roboto"/>
              <a:sym typeface="Roboto"/>
            </a:endParaRPr>
          </a:p>
        </p:txBody>
      </p:sp>
      <p:pic>
        <p:nvPicPr>
          <p:cNvPr id="280" name="Google Shape;280;p6"/>
          <p:cNvPicPr preferRelativeResize="0"/>
          <p:nvPr/>
        </p:nvPicPr>
        <p:blipFill rotWithShape="1">
          <a:blip r:embed="rId4">
            <a:alphaModFix/>
          </a:blip>
          <a:srcRect/>
          <a:stretch/>
        </p:blipFill>
        <p:spPr>
          <a:xfrm>
            <a:off x="8275320" y="4279392"/>
            <a:ext cx="685800" cy="685800"/>
          </a:xfrm>
          <a:prstGeom prst="rect">
            <a:avLst/>
          </a:prstGeom>
          <a:noFill/>
          <a:ln>
            <a:noFill/>
          </a:ln>
        </p:spPr>
      </p:pic>
      <p:sp>
        <p:nvSpPr>
          <p:cNvPr id="281" name="Google Shape;281;p6"/>
          <p:cNvSpPr txBox="1"/>
          <p:nvPr/>
        </p:nvSpPr>
        <p:spPr>
          <a:xfrm>
            <a:off x="5142950" y="1912050"/>
            <a:ext cx="3830100" cy="2281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Connect with a community of top talent at various stages of their careers</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Grow their network through connections with youth, alumni and other employers based on common goals or interests</a:t>
            </a: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Roboto Light"/>
                <a:ea typeface="Roboto Light"/>
                <a:cs typeface="Roboto Light"/>
                <a:sym typeface="Roboto Light"/>
              </a:rPr>
              <a:t>Host &amp; attend group mentorship conversations to share insights and attract quality candidates</a:t>
            </a:r>
            <a:endParaRPr sz="12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Light"/>
              <a:ea typeface="Roboto Light"/>
              <a:cs typeface="Roboto Light"/>
              <a:sym typeface="Roboto Light"/>
            </a:endParaRPr>
          </a:p>
        </p:txBody>
      </p:sp>
      <p:sp>
        <p:nvSpPr>
          <p:cNvPr id="282" name="Google Shape;282;p6"/>
          <p:cNvSpPr/>
          <p:nvPr/>
        </p:nvSpPr>
        <p:spPr>
          <a:xfrm>
            <a:off x="471225" y="389125"/>
            <a:ext cx="4375800" cy="13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
          <p:cNvSpPr txBox="1">
            <a:spLocks noGrp="1"/>
          </p:cNvSpPr>
          <p:nvPr>
            <p:ph type="title"/>
          </p:nvPr>
        </p:nvSpPr>
        <p:spPr>
          <a:xfrm>
            <a:off x="392550" y="196275"/>
            <a:ext cx="5532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t>Who can help me with career development?</a:t>
            </a:r>
            <a:endParaRPr sz="200"/>
          </a:p>
          <a:p>
            <a:pPr marL="0" lvl="0" indent="0" algn="l" rtl="0">
              <a:lnSpc>
                <a:spcPct val="100000"/>
              </a:lnSpc>
              <a:spcBef>
                <a:spcPts val="0"/>
              </a:spcBef>
              <a:spcAft>
                <a:spcPts val="0"/>
              </a:spcAft>
              <a:buSzPts val="2800"/>
              <a:buNone/>
            </a:pPr>
            <a:endParaRPr sz="2600"/>
          </a:p>
        </p:txBody>
      </p:sp>
      <p:pic>
        <p:nvPicPr>
          <p:cNvPr id="284" name="Google Shape;284;p6"/>
          <p:cNvPicPr preferRelativeResize="0"/>
          <p:nvPr/>
        </p:nvPicPr>
        <p:blipFill rotWithShape="1">
          <a:blip r:embed="rId5">
            <a:alphaModFix/>
          </a:blip>
          <a:srcRect/>
          <a:stretch/>
        </p:blipFill>
        <p:spPr>
          <a:xfrm>
            <a:off x="2875825" y="743963"/>
            <a:ext cx="1140600" cy="1168075"/>
          </a:xfrm>
          <a:prstGeom prst="rect">
            <a:avLst/>
          </a:prstGeom>
          <a:noFill/>
          <a:ln>
            <a:noFill/>
          </a:ln>
        </p:spPr>
      </p:pic>
      <p:sp>
        <p:nvSpPr>
          <p:cNvPr id="285" name="Google Shape;285;p6"/>
          <p:cNvSpPr txBox="1"/>
          <p:nvPr/>
        </p:nvSpPr>
        <p:spPr>
          <a:xfrm>
            <a:off x="5193519" y="1127899"/>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accent2"/>
                </a:solidFill>
                <a:latin typeface="Roboto"/>
                <a:ea typeface="Roboto"/>
                <a:cs typeface="Roboto"/>
                <a:sym typeface="Roboto"/>
              </a:rPr>
              <a:t>EMPLOYERS</a:t>
            </a:r>
            <a:endParaRPr sz="1400" b="1" i="0" u="none" strike="noStrike" cap="none">
              <a:solidFill>
                <a:schemeClr val="accent2"/>
              </a:solidFill>
              <a:latin typeface="Arial"/>
              <a:ea typeface="Arial"/>
              <a:cs typeface="Arial"/>
              <a:sym typeface="Arial"/>
            </a:endParaRPr>
          </a:p>
        </p:txBody>
      </p:sp>
      <p:sp>
        <p:nvSpPr>
          <p:cNvPr id="286" name="Google Shape;286;p6"/>
          <p:cNvSpPr/>
          <p:nvPr/>
        </p:nvSpPr>
        <p:spPr>
          <a:xfrm>
            <a:off x="5259000" y="1592400"/>
            <a:ext cx="1552500" cy="13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
          <p:cNvSpPr txBox="1"/>
          <p:nvPr/>
        </p:nvSpPr>
        <p:spPr>
          <a:xfrm>
            <a:off x="5193525" y="14578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Light"/>
                <a:ea typeface="Roboto Light"/>
                <a:cs typeface="Roboto Light"/>
                <a:sym typeface="Roboto Light"/>
              </a:rPr>
              <a:t>Connect and recruit</a:t>
            </a:r>
            <a:endParaRPr sz="1400" b="0" i="0" u="none" strike="noStrike" cap="none">
              <a:solidFill>
                <a:schemeClr val="dk1"/>
              </a:solidFill>
              <a:latin typeface="Roboto Light"/>
              <a:ea typeface="Roboto Light"/>
              <a:cs typeface="Roboto Light"/>
              <a:sym typeface="Roboto Light"/>
            </a:endParaRPr>
          </a:p>
        </p:txBody>
      </p:sp>
      <p:pic>
        <p:nvPicPr>
          <p:cNvPr id="288" name="Google Shape;288;p6"/>
          <p:cNvPicPr preferRelativeResize="0"/>
          <p:nvPr/>
        </p:nvPicPr>
        <p:blipFill rotWithShape="1">
          <a:blip r:embed="rId6">
            <a:alphaModFix/>
          </a:blip>
          <a:srcRect/>
          <a:stretch/>
        </p:blipFill>
        <p:spPr>
          <a:xfrm>
            <a:off x="7287550" y="815163"/>
            <a:ext cx="1001650" cy="1025686"/>
          </a:xfrm>
          <a:prstGeom prst="rect">
            <a:avLst/>
          </a:prstGeom>
          <a:noFill/>
          <a:ln>
            <a:noFill/>
          </a:ln>
        </p:spPr>
      </p:pic>
      <p:grpSp>
        <p:nvGrpSpPr>
          <p:cNvPr id="289" name="Google Shape;289;p6"/>
          <p:cNvGrpSpPr/>
          <p:nvPr/>
        </p:nvGrpSpPr>
        <p:grpSpPr>
          <a:xfrm>
            <a:off x="4985601" y="2042662"/>
            <a:ext cx="78675" cy="76464"/>
            <a:chOff x="2670525" y="3831250"/>
            <a:chExt cx="248893" cy="241898"/>
          </a:xfrm>
        </p:grpSpPr>
        <p:sp>
          <p:nvSpPr>
            <p:cNvPr id="290" name="Google Shape;290;p6"/>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 name="Google Shape;292;p6"/>
          <p:cNvGrpSpPr/>
          <p:nvPr/>
        </p:nvGrpSpPr>
        <p:grpSpPr>
          <a:xfrm>
            <a:off x="4985601" y="2700087"/>
            <a:ext cx="78675" cy="76464"/>
            <a:chOff x="2670525" y="3831250"/>
            <a:chExt cx="248893" cy="241898"/>
          </a:xfrm>
        </p:grpSpPr>
        <p:sp>
          <p:nvSpPr>
            <p:cNvPr id="293" name="Google Shape;293;p6"/>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5" name="Google Shape;295;p6"/>
          <p:cNvGrpSpPr/>
          <p:nvPr/>
        </p:nvGrpSpPr>
        <p:grpSpPr>
          <a:xfrm>
            <a:off x="4985601" y="3510450"/>
            <a:ext cx="78675" cy="76464"/>
            <a:chOff x="2670525" y="3831250"/>
            <a:chExt cx="248893" cy="241898"/>
          </a:xfrm>
        </p:grpSpPr>
        <p:sp>
          <p:nvSpPr>
            <p:cNvPr id="296" name="Google Shape;296;p6"/>
            <p:cNvSpPr/>
            <p:nvPr/>
          </p:nvSpPr>
          <p:spPr>
            <a:xfrm>
              <a:off x="2696218" y="3831250"/>
              <a:ext cx="223200" cy="223200"/>
            </a:xfrm>
            <a:prstGeom prst="ellipse">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
            <p:cNvSpPr/>
            <p:nvPr/>
          </p:nvSpPr>
          <p:spPr>
            <a:xfrm>
              <a:off x="2670525" y="3849948"/>
              <a:ext cx="223200" cy="2232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
          <p:cNvSpPr/>
          <p:nvPr/>
        </p:nvSpPr>
        <p:spPr>
          <a:xfrm>
            <a:off x="435800" y="616475"/>
            <a:ext cx="7020000" cy="229800"/>
          </a:xfrm>
          <a:prstGeom prst="rect">
            <a:avLst/>
          </a:prstGeom>
          <a:solidFill>
            <a:srgbClr val="D1EAE6"/>
          </a:solidFill>
          <a:ln w="9525" cap="flat" cmpd="sng">
            <a:solidFill>
              <a:srgbClr val="D1EA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2307"/>
              <a:buFont typeface="Arial"/>
              <a:buNone/>
            </a:pPr>
            <a:r>
              <a:rPr lang="en" sz="2600">
                <a:solidFill>
                  <a:srgbClr val="191919"/>
                </a:solidFill>
                <a:latin typeface="Roboto Light"/>
                <a:ea typeface="Roboto Light"/>
                <a:cs typeface="Roboto Light"/>
                <a:sym typeface="Roboto Light"/>
              </a:rPr>
              <a:t>How is Ten Thousand Coffees different from LinkedIn?</a:t>
            </a:r>
            <a:endParaRPr sz="2600">
              <a:solidFill>
                <a:srgbClr val="191919"/>
              </a:solidFill>
              <a:latin typeface="Roboto Light"/>
              <a:ea typeface="Roboto Light"/>
              <a:cs typeface="Roboto Light"/>
              <a:sym typeface="Roboto Light"/>
            </a:endParaRPr>
          </a:p>
          <a:p>
            <a:pPr marL="0" lvl="0" indent="0" algn="l" rtl="0">
              <a:lnSpc>
                <a:spcPct val="115000"/>
              </a:lnSpc>
              <a:spcBef>
                <a:spcPts val="0"/>
              </a:spcBef>
              <a:spcAft>
                <a:spcPts val="0"/>
              </a:spcAft>
              <a:buSzPct val="124444"/>
              <a:buNone/>
            </a:pPr>
            <a:endParaRPr sz="2500" b="1">
              <a:solidFill>
                <a:srgbClr val="222222"/>
              </a:solidFill>
              <a:highlight>
                <a:srgbClr val="FFFFFF"/>
              </a:highlight>
              <a:latin typeface="Roboto"/>
              <a:ea typeface="Roboto"/>
              <a:cs typeface="Roboto"/>
              <a:sym typeface="Roboto"/>
            </a:endParaRPr>
          </a:p>
        </p:txBody>
      </p:sp>
      <p:sp>
        <p:nvSpPr>
          <p:cNvPr id="304" name="Google Shape;304;p7"/>
          <p:cNvSpPr txBox="1"/>
          <p:nvPr/>
        </p:nvSpPr>
        <p:spPr>
          <a:xfrm>
            <a:off x="3677650" y="1109550"/>
            <a:ext cx="5095500" cy="310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0" i="1" u="none" strike="noStrike" cap="none">
                <a:solidFill>
                  <a:srgbClr val="1D7E74"/>
                </a:solidFill>
                <a:latin typeface="Roboto Light"/>
                <a:ea typeface="Roboto Light"/>
                <a:cs typeface="Roboto Light"/>
                <a:sym typeface="Roboto Light"/>
              </a:rPr>
              <a:t>Ten Thousand Coffees will Smart Match you with another member of your community every month based on your identified interests and goal </a:t>
            </a:r>
            <a:r>
              <a:rPr lang="en" sz="2000" b="0" i="1" u="none" strike="noStrike" cap="none">
                <a:solidFill>
                  <a:srgbClr val="1D7E74"/>
                </a:solidFill>
                <a:latin typeface="Roboto Light"/>
                <a:ea typeface="Roboto Light"/>
                <a:cs typeface="Roboto Light"/>
                <a:sym typeface="Roboto Light"/>
              </a:rPr>
              <a:t>🧠</a:t>
            </a:r>
            <a:endParaRPr sz="2000" b="0" i="1" u="none" strike="noStrike" cap="none">
              <a:solidFill>
                <a:srgbClr val="1D7E74"/>
              </a:solidFill>
              <a:latin typeface="Roboto Light"/>
              <a:ea typeface="Roboto Light"/>
              <a:cs typeface="Roboto Light"/>
              <a:sym typeface="Roboto Light"/>
            </a:endParaRPr>
          </a:p>
          <a:p>
            <a:pPr marL="0" marR="0" lvl="0" indent="0" algn="l" rtl="0">
              <a:lnSpc>
                <a:spcPct val="100000"/>
              </a:lnSpc>
              <a:spcBef>
                <a:spcPts val="1000"/>
              </a:spcBef>
              <a:spcAft>
                <a:spcPts val="0"/>
              </a:spcAft>
              <a:buClr>
                <a:srgbClr val="000000"/>
              </a:buClr>
              <a:buSzPts val="1700"/>
              <a:buFont typeface="Arial"/>
              <a:buNone/>
            </a:pPr>
            <a:r>
              <a:rPr lang="en" sz="1700" b="0" i="0" u="none" strike="noStrike" cap="none">
                <a:solidFill>
                  <a:srgbClr val="000000"/>
                </a:solidFill>
                <a:latin typeface="Roboto Light"/>
                <a:ea typeface="Roboto Light"/>
                <a:cs typeface="Roboto Light"/>
                <a:sym typeface="Roboto Light"/>
              </a:rPr>
              <a:t>= more meaningful, personalized connections </a:t>
            </a:r>
            <a:r>
              <a:rPr lang="en" sz="2000" b="0" i="0" u="none" strike="noStrike" cap="none">
                <a:solidFill>
                  <a:srgbClr val="000000"/>
                </a:solidFill>
                <a:latin typeface="Roboto Light"/>
                <a:ea typeface="Roboto Light"/>
                <a:cs typeface="Roboto Light"/>
                <a:sym typeface="Roboto Light"/>
              </a:rPr>
              <a:t>🤝</a:t>
            </a:r>
            <a:endParaRPr sz="2000" b="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1000"/>
              </a:spcBef>
              <a:spcAft>
                <a:spcPts val="0"/>
              </a:spcAft>
              <a:buClr>
                <a:srgbClr val="000000"/>
              </a:buClr>
              <a:buSzPts val="1700"/>
              <a:buFont typeface="Arial"/>
              <a:buNone/>
            </a:pPr>
            <a:r>
              <a:rPr lang="en" sz="1700" b="0" i="1" u="none" strike="noStrike" cap="none">
                <a:solidFill>
                  <a:srgbClr val="1D7E74"/>
                </a:solidFill>
                <a:latin typeface="Roboto Light"/>
                <a:ea typeface="Roboto Light"/>
                <a:cs typeface="Roboto Light"/>
                <a:sym typeface="Roboto Light"/>
              </a:rPr>
              <a:t>Everyone in your Ten Thousand Coffees community is there for mentorship and career development </a:t>
            </a:r>
            <a:r>
              <a:rPr lang="en" sz="2000" b="0" i="0" u="none" strike="noStrike" cap="none">
                <a:solidFill>
                  <a:srgbClr val="1D7E74"/>
                </a:solidFill>
                <a:latin typeface="Roboto Light"/>
                <a:ea typeface="Roboto Light"/>
                <a:cs typeface="Roboto Light"/>
                <a:sym typeface="Roboto Light"/>
              </a:rPr>
              <a:t>📈</a:t>
            </a:r>
            <a:endParaRPr sz="2000" b="0" i="0" u="none" strike="noStrike" cap="none">
              <a:solidFill>
                <a:srgbClr val="1D7E74"/>
              </a:solidFill>
              <a:latin typeface="Roboto Light"/>
              <a:ea typeface="Roboto Light"/>
              <a:cs typeface="Roboto Light"/>
              <a:sym typeface="Roboto Light"/>
            </a:endParaRPr>
          </a:p>
          <a:p>
            <a:pPr marL="0" marR="0" lvl="0" indent="0" algn="l" rtl="0">
              <a:lnSpc>
                <a:spcPct val="100000"/>
              </a:lnSpc>
              <a:spcBef>
                <a:spcPts val="1000"/>
              </a:spcBef>
              <a:spcAft>
                <a:spcPts val="1000"/>
              </a:spcAft>
              <a:buClr>
                <a:srgbClr val="000000"/>
              </a:buClr>
              <a:buSzPts val="1700"/>
              <a:buFont typeface="Arial"/>
              <a:buNone/>
            </a:pPr>
            <a:r>
              <a:rPr lang="en" sz="1700" b="0" i="0" u="none" strike="noStrike" cap="none">
                <a:solidFill>
                  <a:srgbClr val="000000"/>
                </a:solidFill>
                <a:latin typeface="Roboto Light"/>
                <a:ea typeface="Roboto Light"/>
                <a:cs typeface="Roboto Light"/>
                <a:sym typeface="Roboto Light"/>
              </a:rPr>
              <a:t>= no awkward or surprising outreach messages to other members - we know why you want to connect and we encourage you to do so!</a:t>
            </a:r>
            <a:r>
              <a:rPr lang="en" sz="1700" b="0" i="1" u="none" strike="noStrike" cap="none">
                <a:solidFill>
                  <a:srgbClr val="000000"/>
                </a:solidFill>
                <a:latin typeface="Roboto Light"/>
                <a:ea typeface="Roboto Light"/>
                <a:cs typeface="Roboto Light"/>
                <a:sym typeface="Roboto Light"/>
              </a:rPr>
              <a:t> </a:t>
            </a:r>
            <a:r>
              <a:rPr lang="en" sz="2000" b="0" i="0" u="none" strike="noStrike" cap="none">
                <a:solidFill>
                  <a:srgbClr val="000000"/>
                </a:solidFill>
                <a:latin typeface="Roboto Light"/>
                <a:ea typeface="Roboto Light"/>
                <a:cs typeface="Roboto Light"/>
                <a:sym typeface="Roboto Light"/>
              </a:rPr>
              <a:t>💬</a:t>
            </a:r>
            <a:endParaRPr sz="2000" b="0" i="0" u="none" strike="noStrike" cap="none">
              <a:solidFill>
                <a:srgbClr val="000000"/>
              </a:solidFill>
              <a:latin typeface="Roboto Light"/>
              <a:ea typeface="Roboto Light"/>
              <a:cs typeface="Roboto Light"/>
              <a:sym typeface="Roboto Light"/>
            </a:endParaRPr>
          </a:p>
        </p:txBody>
      </p:sp>
      <p:pic>
        <p:nvPicPr>
          <p:cNvPr id="305" name="Google Shape;305;p7"/>
          <p:cNvPicPr preferRelativeResize="0"/>
          <p:nvPr/>
        </p:nvPicPr>
        <p:blipFill rotWithShape="1">
          <a:blip r:embed="rId3">
            <a:alphaModFix/>
          </a:blip>
          <a:srcRect t="11474" b="21308"/>
          <a:stretch/>
        </p:blipFill>
        <p:spPr>
          <a:xfrm>
            <a:off x="70375" y="1754125"/>
            <a:ext cx="3368926" cy="1633074"/>
          </a:xfrm>
          <a:prstGeom prst="rect">
            <a:avLst/>
          </a:prstGeom>
          <a:noFill/>
          <a:ln>
            <a:noFill/>
          </a:ln>
        </p:spPr>
      </p:pic>
      <p:sp>
        <p:nvSpPr>
          <p:cNvPr id="306" name="Google Shape;306;p7"/>
          <p:cNvSpPr txBox="1"/>
          <p:nvPr/>
        </p:nvSpPr>
        <p:spPr>
          <a:xfrm>
            <a:off x="3175225" y="1300925"/>
            <a:ext cx="478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chemeClr val="dk1"/>
              </a:buClr>
              <a:buSzPts val="1100"/>
              <a:buFont typeface="Arial"/>
              <a:buNone/>
            </a:pP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
          <p:cNvSpPr/>
          <p:nvPr/>
        </p:nvSpPr>
        <p:spPr>
          <a:xfrm>
            <a:off x="407025" y="651200"/>
            <a:ext cx="2630700" cy="229800"/>
          </a:xfrm>
          <a:prstGeom prst="rect">
            <a:avLst/>
          </a:prstGeom>
          <a:solidFill>
            <a:srgbClr val="D1EAE6"/>
          </a:solidFill>
          <a:ln w="9525" cap="flat" cmpd="sng">
            <a:solidFill>
              <a:srgbClr val="D1EA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8"/>
          <p:cNvSpPr txBox="1">
            <a:spLocks noGrp="1"/>
          </p:cNvSpPr>
          <p:nvPr>
            <p:ph type="title"/>
          </p:nvPr>
        </p:nvSpPr>
        <p:spPr>
          <a:xfrm>
            <a:off x="311700" y="445025"/>
            <a:ext cx="2840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9658"/>
              <a:buNone/>
            </a:pPr>
            <a:r>
              <a:rPr lang="en" sz="2600">
                <a:solidFill>
                  <a:srgbClr val="191919"/>
                </a:solidFill>
                <a:latin typeface="Roboto Light"/>
                <a:ea typeface="Roboto Light"/>
                <a:cs typeface="Roboto Light"/>
                <a:sym typeface="Roboto Light"/>
              </a:rPr>
              <a:t>3 easy steps to join</a:t>
            </a:r>
            <a:endParaRPr sz="2500" b="1">
              <a:solidFill>
                <a:srgbClr val="222222"/>
              </a:solidFill>
              <a:highlight>
                <a:srgbClr val="FFFFFF"/>
              </a:highlight>
              <a:latin typeface="Roboto"/>
              <a:ea typeface="Roboto"/>
              <a:cs typeface="Roboto"/>
              <a:sym typeface="Roboto"/>
            </a:endParaRPr>
          </a:p>
        </p:txBody>
      </p:sp>
      <p:sp>
        <p:nvSpPr>
          <p:cNvPr id="313" name="Google Shape;313;p8"/>
          <p:cNvSpPr txBox="1"/>
          <p:nvPr/>
        </p:nvSpPr>
        <p:spPr>
          <a:xfrm>
            <a:off x="1253700" y="1219825"/>
            <a:ext cx="5856600" cy="1826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Roboto Light"/>
              <a:buAutoNum type="arabicPeriod"/>
            </a:pPr>
            <a:r>
              <a:rPr lang="en" sz="1800" b="0" i="0" u="none" strike="noStrike" cap="none">
                <a:solidFill>
                  <a:srgbClr val="000000"/>
                </a:solidFill>
                <a:latin typeface="Roboto Light"/>
                <a:ea typeface="Roboto Light"/>
                <a:cs typeface="Roboto Light"/>
                <a:sym typeface="Roboto Light"/>
              </a:rPr>
              <a:t>Head to </a:t>
            </a:r>
            <a:r>
              <a:rPr lang="en" sz="1800" b="0" i="0" u="none" strike="noStrike" cap="none">
                <a:solidFill>
                  <a:srgbClr val="054ADA"/>
                </a:solidFill>
                <a:latin typeface="Roboto Light"/>
                <a:ea typeface="Roboto Light"/>
                <a:cs typeface="Roboto Light"/>
                <a:sym typeface="Roboto Light"/>
              </a:rPr>
              <a:t>tenthousandcoffees.com/schools </a:t>
            </a:r>
            <a:r>
              <a:rPr lang="en" sz="1800" b="0" i="0" u="none" strike="noStrike" cap="none">
                <a:solidFill>
                  <a:srgbClr val="000000"/>
                </a:solidFill>
                <a:latin typeface="Roboto Light"/>
                <a:ea typeface="Roboto Light"/>
                <a:cs typeface="Roboto Light"/>
                <a:sym typeface="Roboto Light"/>
              </a:rPr>
              <a:t>or scan this QR code to join your community </a:t>
            </a:r>
            <a:endParaRPr sz="1800" b="0" i="0" u="none" strike="noStrike" cap="none">
              <a:solidFill>
                <a:srgbClr val="000000"/>
              </a:solidFill>
              <a:latin typeface="Roboto Light"/>
              <a:ea typeface="Roboto Light"/>
              <a:cs typeface="Roboto Light"/>
              <a:sym typeface="Roboto Light"/>
            </a:endParaRPr>
          </a:p>
          <a:p>
            <a:pPr marL="457200" marR="0" lvl="0" indent="-342900" algn="l" rtl="0">
              <a:lnSpc>
                <a:spcPct val="100000"/>
              </a:lnSpc>
              <a:spcBef>
                <a:spcPts val="1000"/>
              </a:spcBef>
              <a:spcAft>
                <a:spcPts val="0"/>
              </a:spcAft>
              <a:buClr>
                <a:srgbClr val="000000"/>
              </a:buClr>
              <a:buSzPts val="1800"/>
              <a:buFont typeface="Roboto Light"/>
              <a:buAutoNum type="arabicPeriod"/>
            </a:pPr>
            <a:r>
              <a:rPr lang="en" sz="1800" b="0" i="0" u="none" strike="noStrike" cap="none">
                <a:solidFill>
                  <a:srgbClr val="000000"/>
                </a:solidFill>
                <a:latin typeface="Roboto Light"/>
                <a:ea typeface="Roboto Light"/>
                <a:cs typeface="Roboto Light"/>
                <a:sym typeface="Roboto Light"/>
              </a:rPr>
              <a:t>Enter your name and email, click the JOIN TODAY button and complete your profile</a:t>
            </a:r>
            <a:endParaRPr sz="1800" b="0" i="0" u="none" strike="noStrike" cap="none">
              <a:solidFill>
                <a:srgbClr val="000000"/>
              </a:solidFill>
              <a:latin typeface="Roboto Light"/>
              <a:ea typeface="Roboto Light"/>
              <a:cs typeface="Roboto Light"/>
              <a:sym typeface="Roboto Light"/>
            </a:endParaRPr>
          </a:p>
          <a:p>
            <a:pPr marL="457200" marR="0" lvl="0" indent="-342900" algn="l" rtl="0">
              <a:lnSpc>
                <a:spcPct val="100000"/>
              </a:lnSpc>
              <a:spcBef>
                <a:spcPts val="1000"/>
              </a:spcBef>
              <a:spcAft>
                <a:spcPts val="1000"/>
              </a:spcAft>
              <a:buClr>
                <a:srgbClr val="000000"/>
              </a:buClr>
              <a:buSzPts val="1800"/>
              <a:buFont typeface="Roboto Light"/>
              <a:buAutoNum type="arabicPeriod"/>
            </a:pPr>
            <a:r>
              <a:rPr lang="en" sz="1800" b="0" i="0" u="none" strike="noStrike" cap="none">
                <a:solidFill>
                  <a:srgbClr val="000000"/>
                </a:solidFill>
                <a:latin typeface="Roboto Light"/>
                <a:ea typeface="Roboto Light"/>
                <a:cs typeface="Roboto Light"/>
                <a:sym typeface="Roboto Light"/>
              </a:rPr>
              <a:t>Verify your email address</a:t>
            </a:r>
            <a:endParaRPr sz="1800" b="0" i="0" u="none" strike="noStrike" cap="none">
              <a:solidFill>
                <a:srgbClr val="000000"/>
              </a:solidFill>
              <a:latin typeface="Roboto Light"/>
              <a:ea typeface="Roboto Light"/>
              <a:cs typeface="Roboto Light"/>
              <a:sym typeface="Roboto Light"/>
            </a:endParaRPr>
          </a:p>
        </p:txBody>
      </p:sp>
      <p:sp>
        <p:nvSpPr>
          <p:cNvPr id="314" name="Google Shape;314;p8"/>
          <p:cNvSpPr txBox="1"/>
          <p:nvPr/>
        </p:nvSpPr>
        <p:spPr>
          <a:xfrm>
            <a:off x="7370700" y="840725"/>
            <a:ext cx="14616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Roboto Light"/>
                <a:ea typeface="Roboto Light"/>
                <a:cs typeface="Roboto Light"/>
                <a:sym typeface="Roboto Light"/>
              </a:rPr>
              <a:t>Watch this video here to see it in action!</a:t>
            </a:r>
            <a:endParaRPr sz="1800" b="0" i="0" u="none" strike="noStrike" cap="none">
              <a:solidFill>
                <a:srgbClr val="000000"/>
              </a:solidFill>
              <a:latin typeface="Roboto Light"/>
              <a:ea typeface="Roboto Light"/>
              <a:cs typeface="Roboto Light"/>
              <a:sym typeface="Roboto Light"/>
            </a:endParaRPr>
          </a:p>
        </p:txBody>
      </p:sp>
      <p:cxnSp>
        <p:nvCxnSpPr>
          <p:cNvPr id="315" name="Google Shape;315;p8"/>
          <p:cNvCxnSpPr/>
          <p:nvPr/>
        </p:nvCxnSpPr>
        <p:spPr>
          <a:xfrm>
            <a:off x="7174525" y="47200"/>
            <a:ext cx="25200" cy="5094000"/>
          </a:xfrm>
          <a:prstGeom prst="straightConnector1">
            <a:avLst/>
          </a:prstGeom>
          <a:noFill/>
          <a:ln w="9525" cap="flat" cmpd="sng">
            <a:solidFill>
              <a:schemeClr val="dk2"/>
            </a:solidFill>
            <a:prstDash val="solid"/>
            <a:round/>
            <a:headEnd type="none" w="sm" len="sm"/>
            <a:tailEnd type="none" w="sm" len="sm"/>
          </a:ln>
        </p:spPr>
      </p:cxnSp>
      <p:pic>
        <p:nvPicPr>
          <p:cNvPr id="316" name="Google Shape;316;p8" title="10KC Promo Video - Academic.mp4">
            <a:hlinkClick r:id="rId3"/>
          </p:cNvPr>
          <p:cNvPicPr preferRelativeResize="0"/>
          <p:nvPr/>
        </p:nvPicPr>
        <p:blipFill rotWithShape="1">
          <a:blip r:embed="rId4">
            <a:alphaModFix/>
          </a:blip>
          <a:srcRect/>
          <a:stretch/>
        </p:blipFill>
        <p:spPr>
          <a:xfrm>
            <a:off x="7294288" y="2510925"/>
            <a:ext cx="1698725" cy="955525"/>
          </a:xfrm>
          <a:prstGeom prst="rect">
            <a:avLst/>
          </a:prstGeom>
          <a:noFill/>
          <a:ln>
            <a:noFill/>
          </a:ln>
        </p:spPr>
      </p:pic>
      <p:pic>
        <p:nvPicPr>
          <p:cNvPr id="317" name="Google Shape;317;p8"/>
          <p:cNvPicPr preferRelativeResize="0"/>
          <p:nvPr/>
        </p:nvPicPr>
        <p:blipFill rotWithShape="1">
          <a:blip r:embed="rId5">
            <a:alphaModFix/>
          </a:blip>
          <a:srcRect/>
          <a:stretch/>
        </p:blipFill>
        <p:spPr>
          <a:xfrm>
            <a:off x="148975" y="1309775"/>
            <a:ext cx="920725" cy="1558374"/>
          </a:xfrm>
          <a:prstGeom prst="rect">
            <a:avLst/>
          </a:prstGeom>
          <a:noFill/>
          <a:ln>
            <a:noFill/>
          </a:ln>
        </p:spPr>
      </p:pic>
      <p:sp>
        <p:nvSpPr>
          <p:cNvPr id="318" name="Google Shape;318;p8"/>
          <p:cNvSpPr txBox="1"/>
          <p:nvPr/>
        </p:nvSpPr>
        <p:spPr>
          <a:xfrm>
            <a:off x="879725" y="3339900"/>
            <a:ext cx="5592300" cy="6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1000"/>
              </a:spcAft>
              <a:buClr>
                <a:srgbClr val="000000"/>
              </a:buClr>
              <a:buSzPts val="2500"/>
              <a:buFont typeface="Arial"/>
              <a:buNone/>
            </a:pPr>
            <a:r>
              <a:rPr lang="en" sz="2500" b="1" i="0" u="none" strike="noStrike" cap="none">
                <a:solidFill>
                  <a:srgbClr val="1D7E74"/>
                </a:solidFill>
                <a:latin typeface="Roboto"/>
                <a:ea typeface="Roboto"/>
                <a:cs typeface="Roboto"/>
                <a:sym typeface="Roboto"/>
              </a:rPr>
              <a:t>That’s it - you’re in </a:t>
            </a:r>
            <a:r>
              <a:rPr lang="en" sz="3100" b="1" i="0" u="none" strike="noStrike" cap="none">
                <a:solidFill>
                  <a:srgbClr val="1D7E74"/>
                </a:solidFill>
                <a:latin typeface="Roboto"/>
                <a:ea typeface="Roboto"/>
                <a:cs typeface="Roboto"/>
                <a:sym typeface="Roboto"/>
              </a:rPr>
              <a:t>🙌</a:t>
            </a:r>
            <a:endParaRPr sz="2700" b="0" i="0" u="none" strike="noStrike" cap="none">
              <a:solidFill>
                <a:srgbClr val="000000"/>
              </a:solidFill>
              <a:latin typeface="Arial"/>
              <a:ea typeface="Arial"/>
              <a:cs typeface="Arial"/>
              <a:sym typeface="Arial"/>
            </a:endParaRPr>
          </a:p>
        </p:txBody>
      </p:sp>
      <p:sp>
        <p:nvSpPr>
          <p:cNvPr id="319" name="Google Shape;319;p8"/>
          <p:cNvSpPr/>
          <p:nvPr/>
        </p:nvSpPr>
        <p:spPr>
          <a:xfrm>
            <a:off x="1069700" y="1516225"/>
            <a:ext cx="707400" cy="454500"/>
          </a:xfrm>
          <a:prstGeom prst="leftArrow">
            <a:avLst>
              <a:gd name="adj1" fmla="val 50000"/>
              <a:gd name="adj2" fmla="val 50000"/>
            </a:avLst>
          </a:prstGeom>
          <a:solidFill>
            <a:srgbClr val="D1EA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
          <p:cNvSpPr/>
          <p:nvPr/>
        </p:nvSpPr>
        <p:spPr>
          <a:xfrm>
            <a:off x="407025" y="651200"/>
            <a:ext cx="3791700" cy="229800"/>
          </a:xfrm>
          <a:prstGeom prst="rect">
            <a:avLst/>
          </a:prstGeom>
          <a:solidFill>
            <a:srgbClr val="D1EAE6"/>
          </a:solidFill>
          <a:ln w="9525" cap="flat" cmpd="sng">
            <a:solidFill>
              <a:srgbClr val="D1EAE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9658"/>
              <a:buNone/>
            </a:pPr>
            <a:r>
              <a:rPr lang="en" sz="2600">
                <a:solidFill>
                  <a:srgbClr val="191919"/>
                </a:solidFill>
                <a:latin typeface="Roboto Light"/>
                <a:ea typeface="Roboto Light"/>
                <a:cs typeface="Roboto Light"/>
                <a:sym typeface="Roboto Light"/>
              </a:rPr>
              <a:t>Now that I’m in - what’s next?</a:t>
            </a:r>
            <a:endParaRPr sz="2500" b="1">
              <a:solidFill>
                <a:srgbClr val="222222"/>
              </a:solidFill>
              <a:highlight>
                <a:srgbClr val="FFFFFF"/>
              </a:highlight>
              <a:latin typeface="Roboto"/>
              <a:ea typeface="Roboto"/>
              <a:cs typeface="Roboto"/>
              <a:sym typeface="Roboto"/>
            </a:endParaRPr>
          </a:p>
        </p:txBody>
      </p:sp>
      <p:pic>
        <p:nvPicPr>
          <p:cNvPr id="326" name="Google Shape;326;p9"/>
          <p:cNvPicPr preferRelativeResize="0"/>
          <p:nvPr/>
        </p:nvPicPr>
        <p:blipFill rotWithShape="1">
          <a:blip r:embed="rId3">
            <a:alphaModFix/>
          </a:blip>
          <a:srcRect/>
          <a:stretch/>
        </p:blipFill>
        <p:spPr>
          <a:xfrm>
            <a:off x="2851300" y="1063099"/>
            <a:ext cx="5258552" cy="2033575"/>
          </a:xfrm>
          <a:prstGeom prst="rect">
            <a:avLst/>
          </a:prstGeom>
          <a:noFill/>
          <a:ln>
            <a:noFill/>
          </a:ln>
        </p:spPr>
      </p:pic>
      <p:sp>
        <p:nvSpPr>
          <p:cNvPr id="327" name="Google Shape;327;p9"/>
          <p:cNvSpPr/>
          <p:nvPr/>
        </p:nvSpPr>
        <p:spPr>
          <a:xfrm>
            <a:off x="4596275" y="1527075"/>
            <a:ext cx="1654200" cy="1569600"/>
          </a:xfrm>
          <a:prstGeom prst="rect">
            <a:avLst/>
          </a:prstGeom>
          <a:solidFill>
            <a:srgbClr val="EEEEEE">
              <a:alpha val="8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9"/>
          <p:cNvSpPr/>
          <p:nvPr/>
        </p:nvSpPr>
        <p:spPr>
          <a:xfrm>
            <a:off x="138800" y="1063100"/>
            <a:ext cx="2460300" cy="1073100"/>
          </a:xfrm>
          <a:prstGeom prst="wedgeRectCallout">
            <a:avLst>
              <a:gd name="adj1" fmla="val 61819"/>
              <a:gd name="adj2" fmla="val 35311"/>
            </a:avLst>
          </a:prstGeom>
          <a:solidFill>
            <a:srgbClr val="7FC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Roboto Light"/>
              <a:ea typeface="Roboto Light"/>
              <a:cs typeface="Roboto Light"/>
              <a:sym typeface="Roboto Light"/>
            </a:endParaRPr>
          </a:p>
          <a:p>
            <a:pPr marL="0" marR="0" lvl="0" indent="0" algn="ctr" rtl="0">
              <a:lnSpc>
                <a:spcPct val="100000"/>
              </a:lnSpc>
              <a:spcBef>
                <a:spcPts val="1000"/>
              </a:spcBef>
              <a:spcAft>
                <a:spcPts val="0"/>
              </a:spcAft>
              <a:buClr>
                <a:srgbClr val="000000"/>
              </a:buClr>
              <a:buSzPts val="1300"/>
              <a:buFont typeface="Arial"/>
              <a:buNone/>
            </a:pPr>
            <a:r>
              <a:rPr lang="en" sz="1300" b="0" i="0" u="none" strike="noStrike" cap="none">
                <a:solidFill>
                  <a:schemeClr val="lt1"/>
                </a:solidFill>
                <a:latin typeface="Roboto Light"/>
                <a:ea typeface="Roboto Light"/>
                <a:cs typeface="Roboto Light"/>
                <a:sym typeface="Roboto Light"/>
              </a:rPr>
              <a:t>Click </a:t>
            </a:r>
            <a:r>
              <a:rPr lang="en" sz="1300" b="0" i="1" u="none" strike="noStrike" cap="none">
                <a:solidFill>
                  <a:schemeClr val="lt1"/>
                </a:solidFill>
                <a:latin typeface="Roboto Light"/>
                <a:ea typeface="Roboto Light"/>
                <a:cs typeface="Roboto Light"/>
                <a:sym typeface="Roboto Light"/>
              </a:rPr>
              <a:t>Members</a:t>
            </a:r>
            <a:r>
              <a:rPr lang="en" sz="1300" b="0" i="0" u="none" strike="noStrike" cap="none">
                <a:solidFill>
                  <a:schemeClr val="lt1"/>
                </a:solidFill>
                <a:latin typeface="Roboto Light"/>
                <a:ea typeface="Roboto Light"/>
                <a:cs typeface="Roboto Light"/>
                <a:sym typeface="Roboto Light"/>
              </a:rPr>
              <a:t> to search for people you’re interested in connecting with</a:t>
            </a:r>
            <a:endParaRPr sz="1300" b="0" i="0" u="none" strike="noStrike" cap="none">
              <a:solidFill>
                <a:schemeClr val="lt1"/>
              </a:solidFill>
              <a:latin typeface="Roboto Light"/>
              <a:ea typeface="Roboto Light"/>
              <a:cs typeface="Roboto Light"/>
              <a:sym typeface="Roboto Light"/>
            </a:endParaRPr>
          </a:p>
          <a:p>
            <a:pPr marL="0" marR="0" lvl="0" indent="0" algn="l" rtl="0">
              <a:lnSpc>
                <a:spcPct val="100000"/>
              </a:lnSpc>
              <a:spcBef>
                <a:spcPts val="1000"/>
              </a:spcBef>
              <a:spcAft>
                <a:spcPts val="1000"/>
              </a:spcAft>
              <a:buClr>
                <a:schemeClr val="dk1"/>
              </a:buClr>
              <a:buSzPts val="1100"/>
              <a:buFont typeface="Arial"/>
              <a:buNone/>
            </a:pPr>
            <a:endParaRPr sz="1300" b="0" i="0" u="none" strike="noStrike" cap="none">
              <a:solidFill>
                <a:schemeClr val="lt1"/>
              </a:solidFill>
              <a:latin typeface="Roboto Light"/>
              <a:ea typeface="Roboto Light"/>
              <a:cs typeface="Roboto Light"/>
              <a:sym typeface="Roboto Light"/>
            </a:endParaRPr>
          </a:p>
        </p:txBody>
      </p:sp>
      <p:sp>
        <p:nvSpPr>
          <p:cNvPr id="329" name="Google Shape;329;p9"/>
          <p:cNvSpPr/>
          <p:nvPr/>
        </p:nvSpPr>
        <p:spPr>
          <a:xfrm>
            <a:off x="260900" y="2821325"/>
            <a:ext cx="2460300" cy="1163400"/>
          </a:xfrm>
          <a:prstGeom prst="wedgeRectCallout">
            <a:avLst>
              <a:gd name="adj1" fmla="val 62275"/>
              <a:gd name="adj2" fmla="val -106812"/>
            </a:avLst>
          </a:prstGeom>
          <a:solidFill>
            <a:srgbClr val="7FC9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000"/>
              </a:spcAft>
              <a:buClr>
                <a:srgbClr val="000000"/>
              </a:buClr>
              <a:buSzPts val="1300"/>
              <a:buFont typeface="Arial"/>
              <a:buNone/>
            </a:pPr>
            <a:r>
              <a:rPr lang="en" sz="1300" b="0" i="0" u="none" strike="noStrike" cap="none">
                <a:solidFill>
                  <a:schemeClr val="lt1"/>
                </a:solidFill>
                <a:latin typeface="Roboto Light"/>
                <a:ea typeface="Roboto Light"/>
                <a:cs typeface="Roboto Light"/>
                <a:sym typeface="Roboto Light"/>
              </a:rPr>
              <a:t>Check out </a:t>
            </a:r>
            <a:r>
              <a:rPr lang="en" sz="1300" b="0" i="1" u="none" strike="noStrike" cap="none">
                <a:solidFill>
                  <a:schemeClr val="lt1"/>
                </a:solidFill>
                <a:latin typeface="Roboto Light"/>
                <a:ea typeface="Roboto Light"/>
                <a:cs typeface="Roboto Light"/>
                <a:sym typeface="Roboto Light"/>
              </a:rPr>
              <a:t>Office Hours</a:t>
            </a:r>
            <a:r>
              <a:rPr lang="en" sz="1300" b="0" i="0" u="none" strike="noStrike" cap="none">
                <a:solidFill>
                  <a:schemeClr val="lt1"/>
                </a:solidFill>
                <a:latin typeface="Roboto Light"/>
                <a:ea typeface="Roboto Light"/>
                <a:cs typeface="Roboto Light"/>
                <a:sym typeface="Roboto Light"/>
              </a:rPr>
              <a:t> for upcoming career development group conversations</a:t>
            </a:r>
            <a:endParaRPr sz="1300" b="0" i="0" u="none" strike="noStrike" cap="none">
              <a:solidFill>
                <a:schemeClr val="lt1"/>
              </a:solidFill>
              <a:latin typeface="Roboto Light"/>
              <a:ea typeface="Roboto Light"/>
              <a:cs typeface="Roboto Light"/>
              <a:sym typeface="Roboto Light"/>
            </a:endParaRPr>
          </a:p>
        </p:txBody>
      </p:sp>
      <p:sp>
        <p:nvSpPr>
          <p:cNvPr id="330" name="Google Shape;330;p9"/>
          <p:cNvSpPr/>
          <p:nvPr/>
        </p:nvSpPr>
        <p:spPr>
          <a:xfrm>
            <a:off x="2782700" y="3558075"/>
            <a:ext cx="2460300" cy="1163400"/>
          </a:xfrm>
          <a:prstGeom prst="wedgeRectCallout">
            <a:avLst>
              <a:gd name="adj1" fmla="val 92025"/>
              <a:gd name="adj2" fmla="val -135345"/>
            </a:avLst>
          </a:prstGeom>
          <a:solidFill>
            <a:srgbClr val="7FC9B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000"/>
              </a:spcAft>
              <a:buClr>
                <a:srgbClr val="000000"/>
              </a:buClr>
              <a:buSzPts val="1300"/>
              <a:buFont typeface="Arial"/>
              <a:buNone/>
            </a:pPr>
            <a:r>
              <a:rPr lang="en" sz="1300" b="0" i="0" u="none" strike="noStrike" cap="none">
                <a:solidFill>
                  <a:schemeClr val="lt1"/>
                </a:solidFill>
                <a:latin typeface="Roboto Light"/>
                <a:ea typeface="Roboto Light"/>
                <a:cs typeface="Roboto Light"/>
                <a:sym typeface="Roboto Light"/>
              </a:rPr>
              <a:t>Your personalized monthly match will arrive in your inbox at the next </a:t>
            </a:r>
            <a:r>
              <a:rPr lang="en" sz="1300" b="0" i="1" u="none" strike="noStrike" cap="none">
                <a:solidFill>
                  <a:schemeClr val="lt1"/>
                </a:solidFill>
                <a:latin typeface="Roboto Light"/>
                <a:ea typeface="Roboto Light"/>
                <a:cs typeface="Roboto Light"/>
                <a:sym typeface="Roboto Light"/>
              </a:rPr>
              <a:t>Introduction</a:t>
            </a:r>
            <a:r>
              <a:rPr lang="en" sz="1300" b="0" i="0" u="none" strike="noStrike" cap="none">
                <a:solidFill>
                  <a:schemeClr val="lt1"/>
                </a:solidFill>
                <a:latin typeface="Roboto Light"/>
                <a:ea typeface="Roboto Light"/>
                <a:cs typeface="Roboto Light"/>
                <a:sym typeface="Roboto Light"/>
              </a:rPr>
              <a:t> cycle!</a:t>
            </a:r>
            <a:endParaRPr sz="1300" b="0" i="0" u="none" strike="noStrike" cap="none">
              <a:solidFill>
                <a:schemeClr val="lt1"/>
              </a:solidFill>
              <a:latin typeface="Roboto Light"/>
              <a:ea typeface="Roboto Light"/>
              <a:cs typeface="Roboto Light"/>
              <a:sym typeface="Roboto Light"/>
            </a:endParaRPr>
          </a:p>
        </p:txBody>
      </p:sp>
      <p:pic>
        <p:nvPicPr>
          <p:cNvPr id="331" name="Google Shape;331;p9"/>
          <p:cNvPicPr preferRelativeResize="0"/>
          <p:nvPr/>
        </p:nvPicPr>
        <p:blipFill rotWithShape="1">
          <a:blip r:embed="rId4">
            <a:alphaModFix/>
          </a:blip>
          <a:srcRect/>
          <a:stretch/>
        </p:blipFill>
        <p:spPr>
          <a:xfrm>
            <a:off x="6384298" y="3190704"/>
            <a:ext cx="2183274" cy="1133625"/>
          </a:xfrm>
          <a:prstGeom prst="rect">
            <a:avLst/>
          </a:prstGeom>
          <a:noFill/>
          <a:ln>
            <a:noFill/>
          </a:ln>
        </p:spPr>
      </p:pic>
      <p:pic>
        <p:nvPicPr>
          <p:cNvPr id="332" name="Google Shape;332;p9"/>
          <p:cNvPicPr preferRelativeResize="0"/>
          <p:nvPr/>
        </p:nvPicPr>
        <p:blipFill rotWithShape="1">
          <a:blip r:embed="rId4">
            <a:alphaModFix/>
          </a:blip>
          <a:srcRect/>
          <a:stretch/>
        </p:blipFill>
        <p:spPr>
          <a:xfrm>
            <a:off x="4682348" y="-115896"/>
            <a:ext cx="2183274" cy="1133625"/>
          </a:xfrm>
          <a:prstGeom prst="rect">
            <a:avLst/>
          </a:prstGeom>
          <a:noFill/>
          <a:ln>
            <a:noFill/>
          </a:ln>
        </p:spPr>
      </p:pic>
    </p:spTree>
  </p:cSld>
  <p:clrMapOvr>
    <a:masterClrMapping/>
  </p:clrMapOvr>
</p:sld>
</file>

<file path=ppt/theme/theme1.xml><?xml version="1.0" encoding="utf-8"?>
<a:theme xmlns:a="http://schemas.openxmlformats.org/drawingml/2006/main" name="Ten Thousand Template">
  <a:themeElements>
    <a:clrScheme name="Simple Light">
      <a:dk1>
        <a:srgbClr val="191919"/>
      </a:dk1>
      <a:lt1>
        <a:srgbClr val="FFFFFF"/>
      </a:lt1>
      <a:dk2>
        <a:srgbClr val="414247"/>
      </a:dk2>
      <a:lt2>
        <a:srgbClr val="ECF0F1"/>
      </a:lt2>
      <a:accent1>
        <a:srgbClr val="1EBCA0"/>
      </a:accent1>
      <a:accent2>
        <a:srgbClr val="008564"/>
      </a:accent2>
      <a:accent3>
        <a:srgbClr val="D1EAE6"/>
      </a:accent3>
      <a:accent4>
        <a:srgbClr val="E5F2F0"/>
      </a:accent4>
      <a:accent5>
        <a:srgbClr val="023082"/>
      </a:accent5>
      <a:accent6>
        <a:srgbClr val="F8452E"/>
      </a:accent6>
      <a:hlink>
        <a:srgbClr val="2637D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n Thousand Template">
  <a:themeElements>
    <a:clrScheme name="Simple Light">
      <a:dk1>
        <a:srgbClr val="191919"/>
      </a:dk1>
      <a:lt1>
        <a:srgbClr val="FFFFFF"/>
      </a:lt1>
      <a:dk2>
        <a:srgbClr val="414247"/>
      </a:dk2>
      <a:lt2>
        <a:srgbClr val="ECF0F1"/>
      </a:lt2>
      <a:accent1>
        <a:srgbClr val="1EBCA0"/>
      </a:accent1>
      <a:accent2>
        <a:srgbClr val="008564"/>
      </a:accent2>
      <a:accent3>
        <a:srgbClr val="D1EAE6"/>
      </a:accent3>
      <a:accent4>
        <a:srgbClr val="E5F2F0"/>
      </a:accent4>
      <a:accent5>
        <a:srgbClr val="023082"/>
      </a:accent5>
      <a:accent6>
        <a:srgbClr val="F8452E"/>
      </a:accent6>
      <a:hlink>
        <a:srgbClr val="2637D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On-screen Show (16:9)</PresentationFormat>
  <Paragraphs>87</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Playfair Display</vt:lpstr>
      <vt:lpstr>IBM Plex Sans</vt:lpstr>
      <vt:lpstr>Roboto</vt:lpstr>
      <vt:lpstr>Roboto Medium</vt:lpstr>
      <vt:lpstr>Roboto Light</vt:lpstr>
      <vt:lpstr>Ten Thousand Template</vt:lpstr>
      <vt:lpstr>Simple Light</vt:lpstr>
      <vt:lpstr>Ten Thousand Template</vt:lpstr>
      <vt:lpstr>Getting Started with  Ten Thousand Coffees  </vt:lpstr>
      <vt:lpstr>The power of informal career development</vt:lpstr>
      <vt:lpstr>What is Ten Thousand Coffees? </vt:lpstr>
      <vt:lpstr>Three ways to make the most of 10KC </vt:lpstr>
      <vt:lpstr>Launch your career   </vt:lpstr>
      <vt:lpstr>Mentor, network and develop</vt:lpstr>
      <vt:lpstr>How is Ten Thousand Coffees different from LinkedIn? </vt:lpstr>
      <vt:lpstr>3 easy steps to join</vt:lpstr>
      <vt:lpstr>Now that I’m in - what’s next?</vt:lpstr>
      <vt:lpstr>If you’re already a member, don’t forget to update your profile!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Ten Thousand Coffees  </dc:title>
  <cp:lastModifiedBy>Aaron Mark</cp:lastModifiedBy>
  <cp:revision>1</cp:revision>
  <dcterms:modified xsi:type="dcterms:W3CDTF">2022-05-24T00:09:15Z</dcterms:modified>
</cp:coreProperties>
</file>