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5" r:id="rId6"/>
  </p:sldMasterIdLst>
  <p:notesMasterIdLst>
    <p:notesMasterId r:id="rId20"/>
  </p:notesMasterIdLst>
  <p:handoutMasterIdLst>
    <p:handoutMasterId r:id="rId21"/>
  </p:handoutMasterIdLst>
  <p:sldIdLst>
    <p:sldId id="265" r:id="rId7"/>
    <p:sldId id="263" r:id="rId8"/>
    <p:sldId id="269" r:id="rId9"/>
    <p:sldId id="267" r:id="rId10"/>
    <p:sldId id="277" r:id="rId11"/>
    <p:sldId id="266" r:id="rId12"/>
    <p:sldId id="271" r:id="rId13"/>
    <p:sldId id="272" r:id="rId14"/>
    <p:sldId id="273" r:id="rId15"/>
    <p:sldId id="274" r:id="rId16"/>
    <p:sldId id="275" r:id="rId17"/>
    <p:sldId id="276" r:id="rId18"/>
    <p:sldId id="261" r:id="rId19"/>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6" userDrawn="1">
          <p15:clr>
            <a:srgbClr val="A4A3A4"/>
          </p15:clr>
        </p15:guide>
        <p15:guide id="2" orient="horz" pos="324" userDrawn="1">
          <p15:clr>
            <a:srgbClr val="A4A3A4"/>
          </p15:clr>
        </p15:guide>
        <p15:guide id="3" orient="horz" pos="2700" userDrawn="1">
          <p15:clr>
            <a:srgbClr val="A4A3A4"/>
          </p15:clr>
        </p15:guide>
        <p15:guide id="4" orient="horz" pos="1620" userDrawn="1">
          <p15:clr>
            <a:srgbClr val="A4A3A4"/>
          </p15:clr>
        </p15:guide>
        <p15:guide id="5" pos="5328" userDrawn="1">
          <p15:clr>
            <a:srgbClr val="A4A3A4"/>
          </p15:clr>
        </p15:guide>
        <p15:guide id="6" pos="2880" userDrawn="1">
          <p15:clr>
            <a:srgbClr val="A4A3A4"/>
          </p15:clr>
        </p15:guide>
        <p15:guide id="7" pos="4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141313"/>
    <a:srgbClr val="041E41"/>
    <a:srgbClr val="FFFFFE"/>
    <a:srgbClr val="FFFFFF"/>
    <a:srgbClr val="0097A9"/>
    <a:srgbClr val="008EC8"/>
    <a:srgbClr val="AF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694"/>
  </p:normalViewPr>
  <p:slideViewPr>
    <p:cSldViewPr snapToGrid="0" snapToObjects="1" showGuides="1">
      <p:cViewPr varScale="1">
        <p:scale>
          <a:sx n="86" d="100"/>
          <a:sy n="86" d="100"/>
        </p:scale>
        <p:origin x="1038" y="84"/>
      </p:cViewPr>
      <p:guideLst>
        <p:guide orient="horz" pos="2916"/>
        <p:guide orient="horz" pos="324"/>
        <p:guide orient="horz" pos="2700"/>
        <p:guide orient="horz" pos="1620"/>
        <p:guide pos="5328"/>
        <p:guide pos="2880"/>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2" d="100"/>
          <a:sy n="142" d="100"/>
        </p:scale>
        <p:origin x="49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AC81C5-AE7A-1044-93C2-6BFF0DD7BC2B}" type="datetimeFigureOut">
              <a:rPr lang="en-US" smtClean="0"/>
              <a:t>5/22/2025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F6EB44-35E4-0D4D-B375-5AD650735949}" type="slidenum">
              <a:rPr lang="en-US" smtClean="0"/>
              <a:t>‹#›</a:t>
            </a:fld>
            <a:endParaRPr lang="en-US"/>
          </a:p>
        </p:txBody>
      </p:sp>
    </p:spTree>
    <p:extLst>
      <p:ext uri="{BB962C8B-B14F-4D97-AF65-F5344CB8AC3E}">
        <p14:creationId xmlns:p14="http://schemas.microsoft.com/office/powerpoint/2010/main" val="4217461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B8FA7-5BDC-BF4F-AE27-E2122A3D7D4C}" type="datetimeFigureOut">
              <a:rPr lang="en-US" smtClean="0"/>
              <a:t>5/22/2025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D953D-192A-4F4A-A51F-DC3C7E58A63A}" type="slidenum">
              <a:rPr lang="en-US" smtClean="0"/>
              <a:t>‹#›</a:t>
            </a:fld>
            <a:endParaRPr lang="en-US"/>
          </a:p>
        </p:txBody>
      </p:sp>
    </p:spTree>
    <p:extLst>
      <p:ext uri="{BB962C8B-B14F-4D97-AF65-F5344CB8AC3E}">
        <p14:creationId xmlns:p14="http://schemas.microsoft.com/office/powerpoint/2010/main" val="3146029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t>
            </a:r>
            <a:r>
              <a:rPr lang="en-US" baseline="0" dirty="0"/>
              <a:t>itle Slide</a:t>
            </a:r>
            <a:endParaRPr lang="en-US" dirty="0"/>
          </a:p>
        </p:txBody>
      </p:sp>
      <p:sp>
        <p:nvSpPr>
          <p:cNvPr id="4" name="Slide Number Placeholder 3"/>
          <p:cNvSpPr>
            <a:spLocks noGrp="1"/>
          </p:cNvSpPr>
          <p:nvPr>
            <p:ph type="sldNum" sz="quarter" idx="10"/>
          </p:nvPr>
        </p:nvSpPr>
        <p:spPr/>
        <p:txBody>
          <a:bodyPr/>
          <a:lstStyle/>
          <a:p>
            <a:fld id="{619D953D-192A-4F4A-A51F-DC3C7E58A63A}" type="slidenum">
              <a:rPr lang="en-US" smtClean="0"/>
              <a:t>1</a:t>
            </a:fld>
            <a:endParaRPr lang="en-US"/>
          </a:p>
        </p:txBody>
      </p:sp>
    </p:spTree>
    <p:extLst>
      <p:ext uri="{BB962C8B-B14F-4D97-AF65-F5344CB8AC3E}">
        <p14:creationId xmlns:p14="http://schemas.microsoft.com/office/powerpoint/2010/main" val="88055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36D1-3DB7-0BCE-BB89-9E53D18DF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F0456-2185-9022-7297-D7691387A6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64F55C-AC1B-31CA-DFBF-BE8300E38941}"/>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FD80C282-FA3C-5008-5196-3DEAA62CB44C}"/>
              </a:ext>
            </a:extLst>
          </p:cNvPr>
          <p:cNvSpPr>
            <a:spLocks noGrp="1"/>
          </p:cNvSpPr>
          <p:nvPr>
            <p:ph type="sldNum" sz="quarter" idx="10"/>
          </p:nvPr>
        </p:nvSpPr>
        <p:spPr/>
        <p:txBody>
          <a:bodyPr/>
          <a:lstStyle/>
          <a:p>
            <a:fld id="{619D953D-192A-4F4A-A51F-DC3C7E58A63A}" type="slidenum">
              <a:rPr lang="en-US" smtClean="0"/>
              <a:t>10</a:t>
            </a:fld>
            <a:endParaRPr lang="en-US"/>
          </a:p>
        </p:txBody>
      </p:sp>
    </p:spTree>
    <p:extLst>
      <p:ext uri="{BB962C8B-B14F-4D97-AF65-F5344CB8AC3E}">
        <p14:creationId xmlns:p14="http://schemas.microsoft.com/office/powerpoint/2010/main" val="142192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9727E-7B4C-0DCA-BFAD-E91927E9C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D6376-40B3-5043-AC6D-153DA0A0EF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842E2BF-518A-0BD7-3C0B-422D3DDF6853}"/>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CE3FBBBF-8371-7CF1-3CDB-9471D782BC69}"/>
              </a:ext>
            </a:extLst>
          </p:cNvPr>
          <p:cNvSpPr>
            <a:spLocks noGrp="1"/>
          </p:cNvSpPr>
          <p:nvPr>
            <p:ph type="sldNum" sz="quarter" idx="10"/>
          </p:nvPr>
        </p:nvSpPr>
        <p:spPr/>
        <p:txBody>
          <a:bodyPr/>
          <a:lstStyle/>
          <a:p>
            <a:fld id="{619D953D-192A-4F4A-A51F-DC3C7E58A63A}" type="slidenum">
              <a:rPr lang="en-US" smtClean="0"/>
              <a:t>11</a:t>
            </a:fld>
            <a:endParaRPr lang="en-US"/>
          </a:p>
        </p:txBody>
      </p:sp>
    </p:spTree>
    <p:extLst>
      <p:ext uri="{BB962C8B-B14F-4D97-AF65-F5344CB8AC3E}">
        <p14:creationId xmlns:p14="http://schemas.microsoft.com/office/powerpoint/2010/main" val="330159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1F96-6B56-ABEE-6536-78AF2E9C1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CEC9D-F336-E960-4EAA-6F3C3FFBC54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996B23-83A9-DD78-AA98-BEDCB21E0252}"/>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AC41C366-1380-1D97-42EE-A08935B06A17}"/>
              </a:ext>
            </a:extLst>
          </p:cNvPr>
          <p:cNvSpPr>
            <a:spLocks noGrp="1"/>
          </p:cNvSpPr>
          <p:nvPr>
            <p:ph type="sldNum" sz="quarter" idx="10"/>
          </p:nvPr>
        </p:nvSpPr>
        <p:spPr/>
        <p:txBody>
          <a:bodyPr/>
          <a:lstStyle/>
          <a:p>
            <a:fld id="{619D953D-192A-4F4A-A51F-DC3C7E58A63A}" type="slidenum">
              <a:rPr lang="en-US" smtClean="0"/>
              <a:t>12</a:t>
            </a:fld>
            <a:endParaRPr lang="en-US"/>
          </a:p>
        </p:txBody>
      </p:sp>
    </p:spTree>
    <p:extLst>
      <p:ext uri="{BB962C8B-B14F-4D97-AF65-F5344CB8AC3E}">
        <p14:creationId xmlns:p14="http://schemas.microsoft.com/office/powerpoint/2010/main" val="114719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Sign</a:t>
            </a:r>
            <a:r>
              <a:rPr lang="en-US" baseline="0"/>
              <a:t> Off </a:t>
            </a:r>
            <a:r>
              <a:rPr lang="en-US" baseline="0" dirty="0"/>
              <a:t>Slide</a:t>
            </a:r>
            <a:endParaRPr lang="en-US" dirty="0"/>
          </a:p>
        </p:txBody>
      </p:sp>
      <p:sp>
        <p:nvSpPr>
          <p:cNvPr id="4" name="Slide Number Placeholder 3"/>
          <p:cNvSpPr>
            <a:spLocks noGrp="1"/>
          </p:cNvSpPr>
          <p:nvPr>
            <p:ph type="sldNum" sz="quarter" idx="10"/>
          </p:nvPr>
        </p:nvSpPr>
        <p:spPr/>
        <p:txBody>
          <a:bodyPr/>
          <a:lstStyle/>
          <a:p>
            <a:fld id="{619D953D-192A-4F4A-A51F-DC3C7E58A63A}" type="slidenum">
              <a:rPr lang="en-US" smtClean="0"/>
              <a:t>13</a:t>
            </a:fld>
            <a:endParaRPr lang="en-US"/>
          </a:p>
        </p:txBody>
      </p:sp>
    </p:spTree>
    <p:extLst>
      <p:ext uri="{BB962C8B-B14F-4D97-AF65-F5344CB8AC3E}">
        <p14:creationId xmlns:p14="http://schemas.microsoft.com/office/powerpoint/2010/main" val="215789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Content Slide</a:t>
            </a:r>
          </a:p>
        </p:txBody>
      </p:sp>
      <p:sp>
        <p:nvSpPr>
          <p:cNvPr id="4" name="Slide Number Placeholder 3"/>
          <p:cNvSpPr>
            <a:spLocks noGrp="1"/>
          </p:cNvSpPr>
          <p:nvPr>
            <p:ph type="sldNum" sz="quarter" idx="10"/>
          </p:nvPr>
        </p:nvSpPr>
        <p:spPr/>
        <p:txBody>
          <a:bodyPr/>
          <a:lstStyle/>
          <a:p>
            <a:fld id="{619D953D-192A-4F4A-A51F-DC3C7E58A63A}" type="slidenum">
              <a:rPr lang="en-US" smtClean="0"/>
              <a:t>2</a:t>
            </a:fld>
            <a:endParaRPr lang="en-US"/>
          </a:p>
        </p:txBody>
      </p:sp>
    </p:spTree>
    <p:extLst>
      <p:ext uri="{BB962C8B-B14F-4D97-AF65-F5344CB8AC3E}">
        <p14:creationId xmlns:p14="http://schemas.microsoft.com/office/powerpoint/2010/main" val="375603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F7C5-EDB2-C7BE-4EAD-04C08CE2B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55FAE-590A-4721-D8C9-39D00A0EF88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C929D40-1902-30AB-CB50-6AE7F6BFF855}"/>
              </a:ext>
            </a:extLst>
          </p:cNvPr>
          <p:cNvSpPr>
            <a:spLocks noGrp="1"/>
          </p:cNvSpPr>
          <p:nvPr>
            <p:ph type="body" idx="1"/>
          </p:nvPr>
        </p:nvSpPr>
        <p:spPr/>
        <p:txBody>
          <a:bodyPr/>
          <a:lstStyle/>
          <a:p>
            <a:r>
              <a:rPr lang="en-US" dirty="0"/>
              <a:t>Content Slide</a:t>
            </a:r>
          </a:p>
        </p:txBody>
      </p:sp>
      <p:sp>
        <p:nvSpPr>
          <p:cNvPr id="4" name="Slide Number Placeholder 3">
            <a:extLst>
              <a:ext uri="{FF2B5EF4-FFF2-40B4-BE49-F238E27FC236}">
                <a16:creationId xmlns:a16="http://schemas.microsoft.com/office/drawing/2014/main" id="{A71AD4AF-33F5-F5E5-9EE4-BFEF7A8BDE1E}"/>
              </a:ext>
            </a:extLst>
          </p:cNvPr>
          <p:cNvSpPr>
            <a:spLocks noGrp="1"/>
          </p:cNvSpPr>
          <p:nvPr>
            <p:ph type="sldNum" sz="quarter" idx="10"/>
          </p:nvPr>
        </p:nvSpPr>
        <p:spPr/>
        <p:txBody>
          <a:bodyPr/>
          <a:lstStyle/>
          <a:p>
            <a:fld id="{619D953D-192A-4F4A-A51F-DC3C7E58A63A}" type="slidenum">
              <a:rPr lang="en-US" smtClean="0"/>
              <a:t>3</a:t>
            </a:fld>
            <a:endParaRPr lang="en-US"/>
          </a:p>
        </p:txBody>
      </p:sp>
    </p:spTree>
    <p:extLst>
      <p:ext uri="{BB962C8B-B14F-4D97-AF65-F5344CB8AC3E}">
        <p14:creationId xmlns:p14="http://schemas.microsoft.com/office/powerpoint/2010/main" val="143590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6ED8-055B-C15F-F406-E1941D096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AA88E-3467-BD4B-99D5-1D1ECF100C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4EA7ABB-7035-8A41-F437-E5D6FB26762B}"/>
              </a:ext>
            </a:extLst>
          </p:cNvPr>
          <p:cNvSpPr>
            <a:spLocks noGrp="1"/>
          </p:cNvSpPr>
          <p:nvPr>
            <p:ph type="body" idx="1"/>
          </p:nvPr>
        </p:nvSpPr>
        <p:spPr/>
        <p:txBody>
          <a:bodyPr/>
          <a:lstStyle/>
          <a:p>
            <a:r>
              <a:rPr lang="en-US" dirty="0"/>
              <a:t>Content Slide</a:t>
            </a:r>
          </a:p>
        </p:txBody>
      </p:sp>
      <p:sp>
        <p:nvSpPr>
          <p:cNvPr id="4" name="Slide Number Placeholder 3">
            <a:extLst>
              <a:ext uri="{FF2B5EF4-FFF2-40B4-BE49-F238E27FC236}">
                <a16:creationId xmlns:a16="http://schemas.microsoft.com/office/drawing/2014/main" id="{37B60110-2ED3-304F-AE92-E42965870F61}"/>
              </a:ext>
            </a:extLst>
          </p:cNvPr>
          <p:cNvSpPr>
            <a:spLocks noGrp="1"/>
          </p:cNvSpPr>
          <p:nvPr>
            <p:ph type="sldNum" sz="quarter" idx="10"/>
          </p:nvPr>
        </p:nvSpPr>
        <p:spPr/>
        <p:txBody>
          <a:bodyPr/>
          <a:lstStyle/>
          <a:p>
            <a:fld id="{619D953D-192A-4F4A-A51F-DC3C7E58A63A}" type="slidenum">
              <a:rPr lang="en-US" smtClean="0"/>
              <a:t>4</a:t>
            </a:fld>
            <a:endParaRPr lang="en-US"/>
          </a:p>
        </p:txBody>
      </p:sp>
    </p:spTree>
    <p:extLst>
      <p:ext uri="{BB962C8B-B14F-4D97-AF65-F5344CB8AC3E}">
        <p14:creationId xmlns:p14="http://schemas.microsoft.com/office/powerpoint/2010/main" val="106299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44E5F-D408-2992-A34E-1B8C904F6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CD67A-572B-6B07-F165-88C30F8AC0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7B7044-DDA2-00FC-D2AB-47F3DCD49924}"/>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0ABC91A5-7CAB-0029-D786-6C741B1E9B26}"/>
              </a:ext>
            </a:extLst>
          </p:cNvPr>
          <p:cNvSpPr>
            <a:spLocks noGrp="1"/>
          </p:cNvSpPr>
          <p:nvPr>
            <p:ph type="sldNum" sz="quarter" idx="10"/>
          </p:nvPr>
        </p:nvSpPr>
        <p:spPr/>
        <p:txBody>
          <a:bodyPr/>
          <a:lstStyle/>
          <a:p>
            <a:fld id="{619D953D-192A-4F4A-A51F-DC3C7E58A63A}" type="slidenum">
              <a:rPr lang="en-US" smtClean="0"/>
              <a:t>5</a:t>
            </a:fld>
            <a:endParaRPr lang="en-US"/>
          </a:p>
        </p:txBody>
      </p:sp>
    </p:spTree>
    <p:extLst>
      <p:ext uri="{BB962C8B-B14F-4D97-AF65-F5344CB8AC3E}">
        <p14:creationId xmlns:p14="http://schemas.microsoft.com/office/powerpoint/2010/main" val="258026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Content Slide with Image</a:t>
            </a:r>
          </a:p>
        </p:txBody>
      </p:sp>
      <p:sp>
        <p:nvSpPr>
          <p:cNvPr id="4" name="Slide Number Placeholder 3"/>
          <p:cNvSpPr>
            <a:spLocks noGrp="1"/>
          </p:cNvSpPr>
          <p:nvPr>
            <p:ph type="sldNum" sz="quarter" idx="10"/>
          </p:nvPr>
        </p:nvSpPr>
        <p:spPr/>
        <p:txBody>
          <a:bodyPr/>
          <a:lstStyle/>
          <a:p>
            <a:fld id="{619D953D-192A-4F4A-A51F-DC3C7E58A63A}" type="slidenum">
              <a:rPr lang="en-US" smtClean="0"/>
              <a:t>6</a:t>
            </a:fld>
            <a:endParaRPr lang="en-US"/>
          </a:p>
        </p:txBody>
      </p:sp>
    </p:spTree>
    <p:extLst>
      <p:ext uri="{BB962C8B-B14F-4D97-AF65-F5344CB8AC3E}">
        <p14:creationId xmlns:p14="http://schemas.microsoft.com/office/powerpoint/2010/main" val="31685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2859-48B3-124B-FA50-FE5468D4D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A18FF-46FA-8E89-ED02-E5C0B0D58D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FD3675-0B77-C7A5-47F2-1C6E8D7B87B2}"/>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C7813FDC-59BC-EFD3-4D2E-030415FD50FF}"/>
              </a:ext>
            </a:extLst>
          </p:cNvPr>
          <p:cNvSpPr>
            <a:spLocks noGrp="1"/>
          </p:cNvSpPr>
          <p:nvPr>
            <p:ph type="sldNum" sz="quarter" idx="10"/>
          </p:nvPr>
        </p:nvSpPr>
        <p:spPr/>
        <p:txBody>
          <a:bodyPr/>
          <a:lstStyle/>
          <a:p>
            <a:fld id="{619D953D-192A-4F4A-A51F-DC3C7E58A63A}" type="slidenum">
              <a:rPr lang="en-US" smtClean="0"/>
              <a:t>7</a:t>
            </a:fld>
            <a:endParaRPr lang="en-US"/>
          </a:p>
        </p:txBody>
      </p:sp>
    </p:spTree>
    <p:extLst>
      <p:ext uri="{BB962C8B-B14F-4D97-AF65-F5344CB8AC3E}">
        <p14:creationId xmlns:p14="http://schemas.microsoft.com/office/powerpoint/2010/main" val="120344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AF8F-E993-360D-D4C9-C1DD2AE7D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6502F-BC9A-52E6-3823-04FEBAF125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E66314-A5D9-1494-6DA4-F8F275D4F7B8}"/>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AD866488-B40E-6B9E-BCDF-D304149B23B7}"/>
              </a:ext>
            </a:extLst>
          </p:cNvPr>
          <p:cNvSpPr>
            <a:spLocks noGrp="1"/>
          </p:cNvSpPr>
          <p:nvPr>
            <p:ph type="sldNum" sz="quarter" idx="10"/>
          </p:nvPr>
        </p:nvSpPr>
        <p:spPr/>
        <p:txBody>
          <a:bodyPr/>
          <a:lstStyle/>
          <a:p>
            <a:fld id="{619D953D-192A-4F4A-A51F-DC3C7E58A63A}" type="slidenum">
              <a:rPr lang="en-US" smtClean="0"/>
              <a:t>8</a:t>
            </a:fld>
            <a:endParaRPr lang="en-US"/>
          </a:p>
        </p:txBody>
      </p:sp>
    </p:spTree>
    <p:extLst>
      <p:ext uri="{BB962C8B-B14F-4D97-AF65-F5344CB8AC3E}">
        <p14:creationId xmlns:p14="http://schemas.microsoft.com/office/powerpoint/2010/main" val="109199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F3E7-EB32-1DDF-6D80-ED36D901B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F9CF3-A0A3-D553-A286-8B57507C37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0F401B-36E4-22C9-9831-637EB9DB2ECA}"/>
              </a:ext>
            </a:extLst>
          </p:cNvPr>
          <p:cNvSpPr>
            <a:spLocks noGrp="1"/>
          </p:cNvSpPr>
          <p:nvPr>
            <p:ph type="body" idx="1"/>
          </p:nvPr>
        </p:nvSpPr>
        <p:spPr/>
        <p:txBody>
          <a:bodyPr/>
          <a:lstStyle/>
          <a:p>
            <a:r>
              <a:rPr lang="en-US" dirty="0"/>
              <a:t>Content Slide with Image</a:t>
            </a:r>
          </a:p>
        </p:txBody>
      </p:sp>
      <p:sp>
        <p:nvSpPr>
          <p:cNvPr id="4" name="Slide Number Placeholder 3">
            <a:extLst>
              <a:ext uri="{FF2B5EF4-FFF2-40B4-BE49-F238E27FC236}">
                <a16:creationId xmlns:a16="http://schemas.microsoft.com/office/drawing/2014/main" id="{784A2119-2D79-20C8-10E9-3C11E71D4515}"/>
              </a:ext>
            </a:extLst>
          </p:cNvPr>
          <p:cNvSpPr>
            <a:spLocks noGrp="1"/>
          </p:cNvSpPr>
          <p:nvPr>
            <p:ph type="sldNum" sz="quarter" idx="10"/>
          </p:nvPr>
        </p:nvSpPr>
        <p:spPr/>
        <p:txBody>
          <a:bodyPr/>
          <a:lstStyle/>
          <a:p>
            <a:fld id="{619D953D-192A-4F4A-A51F-DC3C7E58A63A}" type="slidenum">
              <a:rPr lang="en-US" smtClean="0"/>
              <a:t>9</a:t>
            </a:fld>
            <a:endParaRPr lang="en-US"/>
          </a:p>
        </p:txBody>
      </p:sp>
    </p:spTree>
    <p:extLst>
      <p:ext uri="{BB962C8B-B14F-4D97-AF65-F5344CB8AC3E}">
        <p14:creationId xmlns:p14="http://schemas.microsoft.com/office/powerpoint/2010/main" val="301126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98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76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39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1E4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B9247-377C-5E48-82FD-DA9E7ADD3BC9}"/>
              </a:ext>
            </a:extLst>
          </p:cNvPr>
          <p:cNvPicPr>
            <a:picLocks noChangeAspect="1"/>
          </p:cNvPicPr>
          <p:nvPr userDrawn="1"/>
        </p:nvPicPr>
        <p:blipFill>
          <a:blip r:embed="rId3"/>
          <a:stretch>
            <a:fillRect/>
          </a:stretch>
        </p:blipFill>
        <p:spPr>
          <a:xfrm>
            <a:off x="395034" y="4241679"/>
            <a:ext cx="2831386" cy="629863"/>
          </a:xfrm>
          <a:prstGeom prst="rect">
            <a:avLst/>
          </a:prstGeom>
        </p:spPr>
      </p:pic>
    </p:spTree>
    <p:extLst>
      <p:ext uri="{BB962C8B-B14F-4D97-AF65-F5344CB8AC3E}">
        <p14:creationId xmlns:p14="http://schemas.microsoft.com/office/powerpoint/2010/main" val="341404384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225795" y="4853544"/>
            <a:ext cx="1828800" cy="161583"/>
          </a:xfrm>
          <a:prstGeom prst="rect">
            <a:avLst/>
          </a:prstGeom>
          <a:noFill/>
        </p:spPr>
        <p:txBody>
          <a:bodyPr wrap="square" lIns="0" tIns="0" rIns="0" bIns="0" rtlCol="0">
            <a:spAutoFit/>
          </a:bodyPr>
          <a:lstStyle/>
          <a:p>
            <a:pPr algn="l"/>
            <a:fld id="{88C0C721-AEEC-4745-A24D-5BC52D0B46FB}" type="slidenum">
              <a:rPr lang="en-US" sz="1050" b="0" i="0" smtClean="0">
                <a:latin typeface="Arial" panose="020B0604020202020204" pitchFamily="34" charset="0"/>
                <a:cs typeface="Arial" panose="020B0604020202020204" pitchFamily="34" charset="0"/>
              </a:rPr>
              <a:pPr algn="l"/>
              <a:t>‹#›</a:t>
            </a:fld>
            <a:endParaRPr lang="en-US" sz="105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927138"/>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41E4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A361A4-2B4D-3B4C-A2C9-7817490F7B33}"/>
              </a:ext>
            </a:extLst>
          </p:cNvPr>
          <p:cNvSpPr txBox="1"/>
          <p:nvPr userDrawn="1"/>
        </p:nvSpPr>
        <p:spPr>
          <a:xfrm>
            <a:off x="225795" y="4853544"/>
            <a:ext cx="1828800" cy="161583"/>
          </a:xfrm>
          <a:prstGeom prst="rect">
            <a:avLst/>
          </a:prstGeom>
          <a:noFill/>
        </p:spPr>
        <p:txBody>
          <a:bodyPr wrap="square" lIns="0" tIns="0" rIns="0" bIns="0" rtlCol="0">
            <a:spAutoFit/>
          </a:bodyPr>
          <a:lstStyle/>
          <a:p>
            <a:pPr algn="l"/>
            <a:fld id="{88C0C721-AEEC-4745-A24D-5BC52D0B46FB}" type="slidenum">
              <a:rPr lang="en-US" sz="1050" b="0" i="0" smtClean="0">
                <a:solidFill>
                  <a:srgbClr val="FFFFFF"/>
                </a:solidFill>
                <a:latin typeface="Arial" panose="020B0604020202020204" pitchFamily="34" charset="0"/>
                <a:cs typeface="Arial" panose="020B0604020202020204" pitchFamily="34" charset="0"/>
              </a:rPr>
              <a:pPr algn="l"/>
              <a:t>‹#›</a:t>
            </a:fld>
            <a:endParaRPr lang="en-US" sz="10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985653"/>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tuvanduhocuytin.com/truong-cao-dang-dai-hoc-canada/truong-humber-college.html"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cademic-regulations.humber.ca/2024-2025/17.0-ACADEMIC-MISCONDUC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hyperlink" Target="https://academic-regulations.humber.ca/2024-2025/17.0-ACADEMIC-MISCONDUC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cademic-regulations.humber.ca/2024-2025/17.0-ACADEMIC-MISCONDU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970" y="514350"/>
            <a:ext cx="5719199" cy="2786084"/>
          </a:xfrm>
          <a:prstGeom prst="rect">
            <a:avLst/>
          </a:prstGeom>
          <a:noFill/>
        </p:spPr>
        <p:txBody>
          <a:bodyPr wrap="square" lIns="0" tIns="0" rIns="0" bIns="0" rtlCol="0">
            <a:spAutoFit/>
          </a:bodyPr>
          <a:lstStyle/>
          <a:p>
            <a:pPr>
              <a:lnSpc>
                <a:spcPts val="5625"/>
              </a:lnSpc>
            </a:pPr>
            <a:r>
              <a:rPr lang="en-US" sz="4400" b="1" spc="75" dirty="0">
                <a:solidFill>
                  <a:schemeClr val="bg1"/>
                </a:solidFill>
                <a:latin typeface="Arial" panose="020B0604020202020204" pitchFamily="34" charset="0"/>
                <a:cs typeface="Arial" panose="020B0604020202020204" pitchFamily="34" charset="0"/>
              </a:rPr>
              <a:t>USING GENERATIVE AI IN [COURSE NAME HERE]</a:t>
            </a:r>
          </a:p>
          <a:p>
            <a:pPr>
              <a:lnSpc>
                <a:spcPts val="2625"/>
              </a:lnSpc>
            </a:pPr>
            <a:endParaRPr lang="en-US" sz="2625" spc="75" dirty="0">
              <a:solidFill>
                <a:schemeClr val="bg1"/>
              </a:solidFill>
              <a:latin typeface="ITC Franklin Gothic Std Bk Cd"/>
              <a:cs typeface="Arial" panose="020B0604020202020204" pitchFamily="34" charset="0"/>
            </a:endParaRPr>
          </a:p>
          <a:p>
            <a:pPr>
              <a:lnSpc>
                <a:spcPts val="2625"/>
              </a:lnSpc>
            </a:pPr>
            <a:r>
              <a:rPr lang="en-US" sz="2000" cap="all" spc="75" dirty="0">
                <a:solidFill>
                  <a:schemeClr val="bg1"/>
                </a:solidFill>
                <a:latin typeface="Arial" panose="020B0604020202020204" pitchFamily="34" charset="0"/>
                <a:cs typeface="Arial" panose="020B0604020202020204" pitchFamily="34" charset="0"/>
              </a:rPr>
              <a:t>Insert Date Here</a:t>
            </a:r>
          </a:p>
        </p:txBody>
      </p:sp>
      <p:pic>
        <p:nvPicPr>
          <p:cNvPr id="5" name="Picture 4" descr="A large glass building with a large entrance&#10;&#10;Description automatically generated">
            <a:extLst>
              <a:ext uri="{FF2B5EF4-FFF2-40B4-BE49-F238E27FC236}">
                <a16:creationId xmlns:a16="http://schemas.microsoft.com/office/drawing/2014/main" id="{D0BA87B4-0FFD-877E-CD23-4CD22D4FE546}"/>
              </a:ext>
            </a:extLst>
          </p:cNvPr>
          <p:cNvPicPr>
            <a:picLocks noChangeAspect="1"/>
          </p:cNvPicPr>
          <p:nvPr/>
        </p:nvPicPr>
        <p:blipFill>
          <a:blip r:embed="rId4">
            <a:extLst>
              <a:ext uri="{837473B0-CC2E-450A-ABE3-18F120FF3D39}">
                <a1611:picAttrSrcUrl xmlns:a1611="http://schemas.microsoft.com/office/drawing/2016/11/main" r:id="rId5"/>
              </a:ext>
            </a:extLst>
          </a:blip>
          <a:srcRect l="48449" r="13038"/>
          <a:stretch/>
        </p:blipFill>
        <p:spPr>
          <a:xfrm>
            <a:off x="6131168" y="0"/>
            <a:ext cx="3012831" cy="5143500"/>
          </a:xfrm>
          <a:prstGeom prst="rect">
            <a:avLst/>
          </a:prstGeom>
        </p:spPr>
      </p:pic>
      <p:sp>
        <p:nvSpPr>
          <p:cNvPr id="2" name="Folded Corner 4">
            <a:extLst>
              <a:ext uri="{FF2B5EF4-FFF2-40B4-BE49-F238E27FC236}">
                <a16:creationId xmlns:a16="http://schemas.microsoft.com/office/drawing/2014/main" id="{61DB7C31-15B5-2C83-9987-4B16903B49FC}"/>
              </a:ext>
            </a:extLst>
          </p:cNvPr>
          <p:cNvSpPr/>
          <p:nvPr/>
        </p:nvSpPr>
        <p:spPr>
          <a:xfrm rot="21021845">
            <a:off x="5758079" y="1375817"/>
            <a:ext cx="3330049" cy="3198759"/>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solidFill>
              </a:rPr>
              <a:t>Faculty: </a:t>
            </a:r>
          </a:p>
          <a:p>
            <a:pPr algn="ctr"/>
            <a:endParaRPr lang="en-US" sz="1600" b="1" dirty="0">
              <a:solidFill>
                <a:schemeClr val="tx1"/>
              </a:solidFill>
              <a:cs typeface="Arial"/>
            </a:endParaRPr>
          </a:p>
          <a:p>
            <a:pPr algn="ctr"/>
            <a:r>
              <a:rPr kumimoji="0" lang="en-US" sz="1600" b="1" i="0" u="none" strike="noStrike" kern="1200" cap="none" spc="0" normalizeH="0" baseline="0" noProof="0" dirty="0">
                <a:ln>
                  <a:noFill/>
                </a:ln>
                <a:solidFill>
                  <a:schemeClr val="tx1"/>
                </a:solidFill>
                <a:effectLst/>
                <a:uLnTx/>
                <a:uFillTx/>
                <a:ea typeface="+mn-ea"/>
                <a:cs typeface="+mn-cs"/>
              </a:rPr>
              <a:t>This is a selection of slides that we encourage you to adopt/adapt to your </a:t>
            </a:r>
            <a:r>
              <a:rPr lang="en-US" sz="1600" b="1" dirty="0">
                <a:solidFill>
                  <a:schemeClr val="tx1"/>
                </a:solidFill>
              </a:rPr>
              <a:t>course. Customize content on slides with a green sticky note and then delete the sticky note. </a:t>
            </a:r>
          </a:p>
          <a:p>
            <a:pPr algn="ctr"/>
            <a:endParaRPr lang="en-US" sz="1600" b="1" dirty="0">
              <a:solidFill>
                <a:schemeClr val="tx1"/>
              </a:solidFill>
            </a:endParaRPr>
          </a:p>
          <a:p>
            <a:pPr algn="ctr"/>
            <a:r>
              <a:rPr lang="en-US" sz="1600" b="1" dirty="0">
                <a:solidFill>
                  <a:schemeClr val="tx1"/>
                </a:solidFill>
              </a:rPr>
              <a:t>Please </a:t>
            </a:r>
            <a:r>
              <a:rPr lang="en-US" sz="1600" b="1" u="sng" dirty="0">
                <a:solidFill>
                  <a:schemeClr val="tx1"/>
                </a:solidFill>
              </a:rPr>
              <a:t>download</a:t>
            </a:r>
            <a:r>
              <a:rPr lang="en-US" sz="1600" b="1" dirty="0">
                <a:solidFill>
                  <a:schemeClr val="tx1"/>
                </a:solidFill>
              </a:rPr>
              <a:t> this template and </a:t>
            </a:r>
            <a:r>
              <a:rPr lang="en-US" sz="1600" b="1" u="sng" dirty="0">
                <a:solidFill>
                  <a:schemeClr val="tx1"/>
                </a:solidFill>
              </a:rPr>
              <a:t>then</a:t>
            </a:r>
            <a:r>
              <a:rPr lang="en-US" sz="1600" b="1" dirty="0">
                <a:solidFill>
                  <a:schemeClr val="tx1"/>
                </a:solidFill>
              </a:rPr>
              <a:t> edit it for your course.</a:t>
            </a:r>
            <a:endParaRPr lang="en-US" sz="1600" b="1" dirty="0">
              <a:solidFill>
                <a:schemeClr val="tx1"/>
              </a:solidFill>
              <a:cs typeface="Arial"/>
            </a:endParaRPr>
          </a:p>
        </p:txBody>
      </p:sp>
    </p:spTree>
    <p:custDataLst>
      <p:tags r:id="rId1"/>
    </p:custDataLst>
    <p:extLst>
      <p:ext uri="{BB962C8B-B14F-4D97-AF65-F5344CB8AC3E}">
        <p14:creationId xmlns:p14="http://schemas.microsoft.com/office/powerpoint/2010/main" val="285335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0BC5B-E641-5D8B-2CFF-EC0B61431D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07A08E-03B5-3631-F3B6-85A983F53D97}"/>
              </a:ext>
            </a:extLst>
          </p:cNvPr>
          <p:cNvSpPr txBox="1"/>
          <p:nvPr/>
        </p:nvSpPr>
        <p:spPr>
          <a:xfrm>
            <a:off x="2602523" y="528316"/>
            <a:ext cx="5920154" cy="1792798"/>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ASSIGNMENT #[INSERT]: [TITLE]</a:t>
            </a:r>
          </a:p>
          <a:p>
            <a:endParaRPr lang="en-US" sz="1650" dirty="0">
              <a:latin typeface="ITC Franklin Gothic Std Bk Cd"/>
              <a:cs typeface="ITC Franklin Gothic Std Bk Cd"/>
            </a:endParaRPr>
          </a:p>
          <a:p>
            <a:r>
              <a:rPr lang="en-US" dirty="0" err="1">
                <a:latin typeface="Arial" panose="020B0604020202020204" pitchFamily="34" charset="0"/>
                <a:cs typeface="Arial" panose="020B0604020202020204" pitchFamily="34" charset="0"/>
              </a:rPr>
              <a:t>GenAI</a:t>
            </a:r>
            <a:r>
              <a:rPr lang="en-US" dirty="0">
                <a:latin typeface="Arial" panose="020B0604020202020204" pitchFamily="34" charset="0"/>
                <a:cs typeface="Arial" panose="020B0604020202020204" pitchFamily="34" charset="0"/>
              </a:rPr>
              <a:t> is prohibited. It may </a:t>
            </a:r>
            <a:r>
              <a:rPr lang="en-US" b="1"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used in any way for completion of this assignment.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assignment details here!</a:t>
            </a:r>
          </a:p>
        </p:txBody>
      </p:sp>
      <p:sp>
        <p:nvSpPr>
          <p:cNvPr id="2" name="Folded Corner 12">
            <a:extLst>
              <a:ext uri="{FF2B5EF4-FFF2-40B4-BE49-F238E27FC236}">
                <a16:creationId xmlns:a16="http://schemas.microsoft.com/office/drawing/2014/main" id="{188A120C-03B8-40A2-9FE8-62977FD83095}"/>
              </a:ext>
            </a:extLst>
          </p:cNvPr>
          <p:cNvSpPr/>
          <p:nvPr/>
        </p:nvSpPr>
        <p:spPr>
          <a:xfrm rot="21021845">
            <a:off x="5225872" y="1237509"/>
            <a:ext cx="3536993" cy="407540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141313"/>
                </a:solidFill>
              </a:rPr>
              <a:t>Faculty: </a:t>
            </a:r>
          </a:p>
          <a:p>
            <a:pPr algn="ctr"/>
            <a:endParaRPr lang="en-US" sz="1400" b="1"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duplicate this slide for each appropriate assignment </a:t>
            </a:r>
            <a:r>
              <a:rPr lang="en-US" sz="1400" dirty="0">
                <a:solidFill>
                  <a:srgbClr val="141313"/>
                </a:solidFill>
                <a:cs typeface="Arial"/>
              </a:rPr>
              <a:t>in your course outline evaluation plan. To duplicate the slide, right-click on the slide in the menu to the left and select “Duplicate Slide”.</a:t>
            </a:r>
          </a:p>
          <a:p>
            <a:pPr algn="ctr"/>
            <a:endParaRPr lang="en-US" sz="1400"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update the assignment number and/or name </a:t>
            </a:r>
            <a:r>
              <a:rPr lang="en-US" sz="1400" dirty="0">
                <a:solidFill>
                  <a:srgbClr val="141313"/>
                </a:solidFill>
                <a:cs typeface="Arial"/>
              </a:rPr>
              <a:t>and </a:t>
            </a:r>
            <a:r>
              <a:rPr lang="en-US" sz="1400" b="1" dirty="0">
                <a:solidFill>
                  <a:srgbClr val="141313"/>
                </a:solidFill>
                <a:cs typeface="Arial"/>
              </a:rPr>
              <a:t>adapt the guidance to each assignment</a:t>
            </a:r>
            <a:r>
              <a:rPr lang="en-US" sz="1400" dirty="0">
                <a:solidFill>
                  <a:srgbClr val="141313"/>
                </a:solidFill>
                <a:cs typeface="Arial"/>
              </a:rPr>
              <a:t> to </a:t>
            </a:r>
            <a:r>
              <a:rPr kumimoji="0" lang="en-US" sz="1400" i="0" u="none" strike="noStrike" kern="1200" cap="none" spc="0" normalizeH="0" baseline="0" noProof="0" dirty="0">
                <a:ln>
                  <a:noFill/>
                </a:ln>
                <a:solidFill>
                  <a:srgbClr val="141313"/>
                </a:solidFill>
                <a:effectLst/>
                <a:uLnTx/>
                <a:uFillTx/>
                <a:ea typeface="+mn-ea"/>
                <a:cs typeface="+mn-cs"/>
              </a:rPr>
              <a:t>advise how you will allow AI tools in your assessments.</a:t>
            </a:r>
          </a:p>
          <a:p>
            <a:pPr algn="ctr"/>
            <a:endParaRPr kumimoji="0" lang="en-US" sz="1400" b="1" i="0" u="none" strike="noStrike" kern="1200" cap="none" spc="0" normalizeH="0" baseline="0" noProof="0" dirty="0">
              <a:ln>
                <a:noFill/>
              </a:ln>
              <a:solidFill>
                <a:srgbClr val="141313"/>
              </a:solidFill>
              <a:effectLst/>
              <a:uLnTx/>
              <a:uFillTx/>
              <a:ea typeface="+mn-ea"/>
              <a:cs typeface="+mn-cs"/>
            </a:endParaRPr>
          </a:p>
          <a:p>
            <a:pPr algn="ctr"/>
            <a:r>
              <a:rPr lang="en-US" sz="1400" dirty="0">
                <a:solidFill>
                  <a:srgbClr val="141313"/>
                </a:solidFill>
                <a:cs typeface="Arial"/>
              </a:rPr>
              <a:t>There are three options available for you to customize. </a:t>
            </a:r>
            <a:r>
              <a:rPr lang="en-US" sz="1400" b="1" dirty="0">
                <a:solidFill>
                  <a:srgbClr val="141313"/>
                </a:solidFill>
                <a:cs typeface="Arial"/>
              </a:rPr>
              <a:t>Delete the slides you do not want. </a:t>
            </a:r>
          </a:p>
        </p:txBody>
      </p:sp>
      <p:pic>
        <p:nvPicPr>
          <p:cNvPr id="4" name="Graphic 3" descr="No sign with solid fill">
            <a:extLst>
              <a:ext uri="{FF2B5EF4-FFF2-40B4-BE49-F238E27FC236}">
                <a16:creationId xmlns:a16="http://schemas.microsoft.com/office/drawing/2014/main" id="{5DB9BCB6-955B-B962-1598-9DFBF930D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23" y="844784"/>
            <a:ext cx="1476330" cy="1476330"/>
          </a:xfrm>
          <a:prstGeom prst="rect">
            <a:avLst/>
          </a:prstGeom>
        </p:spPr>
      </p:pic>
    </p:spTree>
    <p:extLst>
      <p:ext uri="{BB962C8B-B14F-4D97-AF65-F5344CB8AC3E}">
        <p14:creationId xmlns:p14="http://schemas.microsoft.com/office/powerpoint/2010/main" val="71455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B989-EA28-E02B-DA9B-5FF347245B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C94BC7-5A3F-80C7-617D-26017886086B}"/>
              </a:ext>
            </a:extLst>
          </p:cNvPr>
          <p:cNvSpPr txBox="1"/>
          <p:nvPr/>
        </p:nvSpPr>
        <p:spPr>
          <a:xfrm>
            <a:off x="1899138" y="528316"/>
            <a:ext cx="6623538" cy="2346796"/>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ASSIGNMENT #[INSERT]: [TITLE]</a:t>
            </a:r>
          </a:p>
          <a:p>
            <a:endParaRPr lang="en-US" sz="1650" dirty="0">
              <a:latin typeface="ITC Franklin Gothic Std Bk Cd"/>
              <a:cs typeface="ITC Franklin Gothic Std Bk Cd"/>
            </a:endParaRPr>
          </a:p>
          <a:p>
            <a:r>
              <a:rPr lang="en-US" dirty="0">
                <a:latin typeface="Arial" panose="020B0604020202020204" pitchFamily="34" charset="0"/>
                <a:cs typeface="Arial" panose="020B0604020202020204" pitchFamily="34" charset="0"/>
              </a:rPr>
              <a:t>For this assignment, you are permitted to use </a:t>
            </a:r>
            <a:r>
              <a:rPr lang="en-US" dirty="0" err="1">
                <a:latin typeface="Arial" panose="020B0604020202020204" pitchFamily="34" charset="0"/>
                <a:cs typeface="Arial" panose="020B0604020202020204" pitchFamily="34" charset="0"/>
              </a:rPr>
              <a:t>GenAI</a:t>
            </a:r>
            <a:r>
              <a:rPr lang="en-US" dirty="0">
                <a:latin typeface="Arial" panose="020B0604020202020204" pitchFamily="34" charset="0"/>
                <a:cs typeface="Arial" panose="020B0604020202020204" pitchFamily="34" charset="0"/>
              </a:rPr>
              <a:t> apps for the following purposes:​</a:t>
            </a:r>
          </a:p>
          <a:p>
            <a:endParaRPr lang="en-US" dirty="0">
              <a:latin typeface="Arial" panose="020B0604020202020204" pitchFamily="34" charset="0"/>
              <a:cs typeface="Arial" panose="020B0604020202020204" pitchFamily="34" charset="0"/>
            </a:endParaRPr>
          </a:p>
          <a:p>
            <a:r>
              <a:rPr lang="en-US" i="1" dirty="0" err="1">
                <a:latin typeface="Arial" panose="020B0604020202020204" pitchFamily="34" charset="0"/>
                <a:cs typeface="Arial" panose="020B0604020202020204" pitchFamily="34" charset="0"/>
              </a:rPr>
              <a:t>GenAI</a:t>
            </a:r>
            <a:r>
              <a:rPr lang="en-US" i="1" dirty="0">
                <a:latin typeface="Arial" panose="020B0604020202020204" pitchFamily="34" charset="0"/>
                <a:cs typeface="Arial" panose="020B0604020202020204" pitchFamily="34" charset="0"/>
              </a:rPr>
              <a:t> may be used to suggest ideas, propose outlines, generate drafts, give you feedback on your drafts, polish writing. [These are examples, delete/edit as required]​</a:t>
            </a: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3AB93F-4907-1102-3336-863D0F46CF18}"/>
              </a:ext>
            </a:extLst>
          </p:cNvPr>
          <p:cNvSpPr/>
          <p:nvPr/>
        </p:nvSpPr>
        <p:spPr>
          <a:xfrm>
            <a:off x="0" y="2875112"/>
            <a:ext cx="9144000" cy="2268388"/>
          </a:xfrm>
          <a:prstGeom prst="rect">
            <a:avLst/>
          </a:prstGeom>
          <a:solidFill>
            <a:srgbClr val="041E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90D5AC"/>
              </a:solidFill>
              <a:cs typeface="Calibri"/>
            </a:endParaRPr>
          </a:p>
        </p:txBody>
      </p:sp>
      <p:sp>
        <p:nvSpPr>
          <p:cNvPr id="4" name="TextBox 5">
            <a:extLst>
              <a:ext uri="{FF2B5EF4-FFF2-40B4-BE49-F238E27FC236}">
                <a16:creationId xmlns:a16="http://schemas.microsoft.com/office/drawing/2014/main" id="{1311A04F-12B1-3411-85F2-2729AF7BA9C5}"/>
              </a:ext>
            </a:extLst>
          </p:cNvPr>
          <p:cNvSpPr txBox="1"/>
          <p:nvPr/>
        </p:nvSpPr>
        <p:spPr>
          <a:xfrm>
            <a:off x="1" y="3004282"/>
            <a:ext cx="9144000" cy="203132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ova" panose="020B0504020202020204" pitchFamily="34" charset="0"/>
              </a:rPr>
              <a:t>You must declare your use of </a:t>
            </a:r>
            <a:r>
              <a:rPr lang="en-US" dirty="0" err="1">
                <a:latin typeface="Arial Nova" panose="020B0504020202020204" pitchFamily="34" charset="0"/>
              </a:rPr>
              <a:t>GenAI</a:t>
            </a:r>
            <a:r>
              <a:rPr lang="en-US" dirty="0">
                <a:latin typeface="Arial Nova" panose="020B0504020202020204" pitchFamily="34" charset="0"/>
              </a:rPr>
              <a:t> as follows:</a:t>
            </a:r>
          </a:p>
          <a:p>
            <a:pPr lvl="1"/>
            <a:r>
              <a:rPr lang="en-US" dirty="0">
                <a:solidFill>
                  <a:srgbClr val="FF0000"/>
                </a:solidFill>
                <a:latin typeface="Arial Nova"/>
              </a:rPr>
              <a:t>[These are examples: delete/edit as required]</a:t>
            </a:r>
          </a:p>
          <a:p>
            <a:pPr marL="742950" lvl="1" indent="-285750">
              <a:buFont typeface="Arial" panose="020B0604020202020204" pitchFamily="34" charset="0"/>
              <a:buChar char="•"/>
            </a:pPr>
            <a:r>
              <a:rPr lang="en-US" dirty="0">
                <a:latin typeface="Arial Nova" panose="020B0504020202020204" pitchFamily="34" charset="0"/>
              </a:rPr>
              <a:t>Declare usage using [APA format or another format]</a:t>
            </a:r>
          </a:p>
          <a:p>
            <a:pPr marL="742950" lvl="1" indent="-285750">
              <a:buFont typeface="Arial" panose="020B0604020202020204" pitchFamily="34" charset="0"/>
              <a:buChar char="•"/>
            </a:pPr>
            <a:r>
              <a:rPr lang="en-US" dirty="0">
                <a:latin typeface="Arial Nova" panose="020B0504020202020204" pitchFamily="34" charset="0"/>
              </a:rPr>
              <a:t>Save your chat transcript with the app and upload the file with your submission, declaring at the top that this is a true transcript.</a:t>
            </a:r>
          </a:p>
          <a:p>
            <a:pPr marL="742950" lvl="1" indent="-285750">
              <a:buFont typeface="Arial" panose="020B0604020202020204" pitchFamily="34" charset="0"/>
              <a:buChar char="•"/>
            </a:pPr>
            <a:r>
              <a:rPr lang="en-US" dirty="0">
                <a:latin typeface="Arial Nova" panose="020B0504020202020204" pitchFamily="34" charset="0"/>
              </a:rPr>
              <a:t>Provide a written reflection on whether you found the </a:t>
            </a:r>
            <a:r>
              <a:rPr lang="en-US" dirty="0" err="1">
                <a:latin typeface="Arial Nova" panose="020B0504020202020204" pitchFamily="34" charset="0"/>
              </a:rPr>
              <a:t>GenAI</a:t>
            </a:r>
            <a:r>
              <a:rPr lang="en-US" dirty="0">
                <a:latin typeface="Arial Nova" panose="020B0504020202020204" pitchFamily="34" charset="0"/>
              </a:rPr>
              <a:t> app useful or not, with screenshot examples to evidence your point.</a:t>
            </a:r>
          </a:p>
        </p:txBody>
      </p:sp>
      <p:sp>
        <p:nvSpPr>
          <p:cNvPr id="5" name="Folded Corner 12">
            <a:extLst>
              <a:ext uri="{FF2B5EF4-FFF2-40B4-BE49-F238E27FC236}">
                <a16:creationId xmlns:a16="http://schemas.microsoft.com/office/drawing/2014/main" id="{F07087F6-CC2F-B45D-9F69-B2809DCF4790}"/>
              </a:ext>
            </a:extLst>
          </p:cNvPr>
          <p:cNvSpPr/>
          <p:nvPr/>
        </p:nvSpPr>
        <p:spPr>
          <a:xfrm rot="21021845">
            <a:off x="5125033" y="1226613"/>
            <a:ext cx="3633163" cy="405030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141313"/>
                </a:solidFill>
              </a:rPr>
              <a:t>Faculty: </a:t>
            </a:r>
          </a:p>
          <a:p>
            <a:pPr algn="ctr"/>
            <a:endParaRPr lang="en-US" sz="1400" b="1"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duplicate this slide for each appropriate assignment </a:t>
            </a:r>
            <a:r>
              <a:rPr lang="en-US" sz="1400" dirty="0">
                <a:solidFill>
                  <a:srgbClr val="141313"/>
                </a:solidFill>
                <a:cs typeface="Arial"/>
              </a:rPr>
              <a:t>in your course outline evaluation plan. To duplicate the slide, right-click on the slide in the menu to the left and select “Duplicate Slide”.</a:t>
            </a:r>
          </a:p>
          <a:p>
            <a:pPr algn="ctr"/>
            <a:endParaRPr lang="en-US" sz="1400"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update the assignment number and/or name </a:t>
            </a:r>
            <a:r>
              <a:rPr lang="en-US" sz="1400" dirty="0">
                <a:solidFill>
                  <a:srgbClr val="141313"/>
                </a:solidFill>
                <a:cs typeface="Arial"/>
              </a:rPr>
              <a:t>and </a:t>
            </a:r>
            <a:r>
              <a:rPr lang="en-US" sz="1400" b="1" dirty="0">
                <a:solidFill>
                  <a:srgbClr val="141313"/>
                </a:solidFill>
                <a:cs typeface="Arial"/>
              </a:rPr>
              <a:t>adapt the guidance to each assignment</a:t>
            </a:r>
            <a:r>
              <a:rPr lang="en-US" sz="1400" dirty="0">
                <a:solidFill>
                  <a:srgbClr val="141313"/>
                </a:solidFill>
                <a:cs typeface="Arial"/>
              </a:rPr>
              <a:t> to </a:t>
            </a:r>
            <a:r>
              <a:rPr kumimoji="0" lang="en-US" sz="1400" i="0" u="none" strike="noStrike" kern="1200" cap="none" spc="0" normalizeH="0" baseline="0" noProof="0" dirty="0">
                <a:ln>
                  <a:noFill/>
                </a:ln>
                <a:solidFill>
                  <a:srgbClr val="141313"/>
                </a:solidFill>
                <a:effectLst/>
                <a:uLnTx/>
                <a:uFillTx/>
                <a:ea typeface="+mn-ea"/>
                <a:cs typeface="+mn-cs"/>
              </a:rPr>
              <a:t>advise how you will allow AI tools in your assessments.</a:t>
            </a:r>
          </a:p>
          <a:p>
            <a:pPr algn="ctr"/>
            <a:endParaRPr kumimoji="0" lang="en-US" sz="1400" b="1" i="0" u="none" strike="noStrike" kern="1200" cap="none" spc="0" normalizeH="0" baseline="0" noProof="0" dirty="0">
              <a:ln>
                <a:noFill/>
              </a:ln>
              <a:solidFill>
                <a:srgbClr val="141313"/>
              </a:solidFill>
              <a:effectLst/>
              <a:uLnTx/>
              <a:uFillTx/>
              <a:ea typeface="+mn-ea"/>
              <a:cs typeface="+mn-cs"/>
            </a:endParaRPr>
          </a:p>
          <a:p>
            <a:pPr algn="ctr"/>
            <a:r>
              <a:rPr lang="en-US" sz="1400" dirty="0">
                <a:solidFill>
                  <a:srgbClr val="141313"/>
                </a:solidFill>
                <a:cs typeface="Arial"/>
              </a:rPr>
              <a:t>There are three options available for you to customize. </a:t>
            </a:r>
            <a:r>
              <a:rPr lang="en-US" sz="1400" b="1" dirty="0">
                <a:solidFill>
                  <a:srgbClr val="141313"/>
                </a:solidFill>
                <a:cs typeface="Arial"/>
              </a:rPr>
              <a:t>Delete the slides you do not want. </a:t>
            </a:r>
          </a:p>
        </p:txBody>
      </p:sp>
      <p:pic>
        <p:nvPicPr>
          <p:cNvPr id="6" name="Graphic 5" descr="Warning with solid fill">
            <a:extLst>
              <a:ext uri="{FF2B5EF4-FFF2-40B4-BE49-F238E27FC236}">
                <a16:creationId xmlns:a16="http://schemas.microsoft.com/office/drawing/2014/main" id="{E8B8BA11-3517-CD58-12BF-0BB12CC077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1100" y="983245"/>
            <a:ext cx="1436938" cy="1436938"/>
          </a:xfrm>
          <a:prstGeom prst="rect">
            <a:avLst/>
          </a:prstGeom>
        </p:spPr>
      </p:pic>
    </p:spTree>
    <p:extLst>
      <p:ext uri="{BB962C8B-B14F-4D97-AF65-F5344CB8AC3E}">
        <p14:creationId xmlns:p14="http://schemas.microsoft.com/office/powerpoint/2010/main" val="225727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BB1B6-6C55-42A8-3B4D-38F5C2893F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8CCCF4-5D6A-8173-F393-156D8992C92F}"/>
              </a:ext>
            </a:extLst>
          </p:cNvPr>
          <p:cNvSpPr txBox="1"/>
          <p:nvPr/>
        </p:nvSpPr>
        <p:spPr>
          <a:xfrm>
            <a:off x="1934307" y="528316"/>
            <a:ext cx="6588369" cy="2346796"/>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ASSIGNMENT #[INSERT]: [TITLE]</a:t>
            </a:r>
          </a:p>
          <a:p>
            <a:endParaRPr lang="en-US" sz="1650" dirty="0">
              <a:latin typeface="ITC Franklin Gothic Std Bk Cd"/>
              <a:cs typeface="ITC Franklin Gothic Std Bk Cd"/>
            </a:endParaRPr>
          </a:p>
          <a:p>
            <a:r>
              <a:rPr lang="en-US" dirty="0">
                <a:latin typeface="Arial" panose="020B0604020202020204" pitchFamily="34" charset="0"/>
                <a:cs typeface="Arial" panose="020B0604020202020204" pitchFamily="34" charset="0"/>
              </a:rPr>
              <a:t>For this assignment, you are permitted to use </a:t>
            </a:r>
            <a:r>
              <a:rPr lang="en-US" dirty="0" err="1">
                <a:latin typeface="Arial" panose="020B0604020202020204" pitchFamily="34" charset="0"/>
                <a:cs typeface="Arial" panose="020B0604020202020204" pitchFamily="34" charset="0"/>
              </a:rPr>
              <a:t>GenAI</a:t>
            </a:r>
            <a:r>
              <a:rPr lang="en-US" dirty="0">
                <a:latin typeface="Arial" panose="020B0604020202020204" pitchFamily="34" charset="0"/>
                <a:cs typeface="Arial" panose="020B0604020202020204" pitchFamily="34" charset="0"/>
              </a:rPr>
              <a:t> apps for the following purposes:​</a:t>
            </a:r>
          </a:p>
          <a:p>
            <a:endParaRPr lang="en-US" dirty="0">
              <a:latin typeface="Arial" panose="020B0604020202020204" pitchFamily="34" charset="0"/>
              <a:cs typeface="Arial" panose="020B0604020202020204" pitchFamily="34" charset="0"/>
            </a:endParaRPr>
          </a:p>
          <a:p>
            <a:r>
              <a:rPr lang="en-US" i="1" dirty="0" err="1">
                <a:latin typeface="Arial" panose="020B0604020202020204" pitchFamily="34" charset="0"/>
                <a:cs typeface="Arial" panose="020B0604020202020204" pitchFamily="34" charset="0"/>
              </a:rPr>
              <a:t>GenAI</a:t>
            </a:r>
            <a:r>
              <a:rPr lang="en-US" i="1" dirty="0">
                <a:latin typeface="Arial" panose="020B0604020202020204" pitchFamily="34" charset="0"/>
                <a:cs typeface="Arial" panose="020B0604020202020204" pitchFamily="34" charset="0"/>
              </a:rPr>
              <a:t> can be used in any way you wish but ensure you can explain and defend your work. The assignment requires you to... In class, we will... [These are examples, delete/edit as required]</a:t>
            </a:r>
          </a:p>
        </p:txBody>
      </p:sp>
      <p:sp>
        <p:nvSpPr>
          <p:cNvPr id="2" name="Rectangle 1">
            <a:extLst>
              <a:ext uri="{FF2B5EF4-FFF2-40B4-BE49-F238E27FC236}">
                <a16:creationId xmlns:a16="http://schemas.microsoft.com/office/drawing/2014/main" id="{E705755B-380C-7F17-3EF5-0CEF2AC5BF5C}"/>
              </a:ext>
            </a:extLst>
          </p:cNvPr>
          <p:cNvSpPr/>
          <p:nvPr/>
        </p:nvSpPr>
        <p:spPr>
          <a:xfrm>
            <a:off x="0" y="2875112"/>
            <a:ext cx="9144000" cy="2268388"/>
          </a:xfrm>
          <a:prstGeom prst="rect">
            <a:avLst/>
          </a:prstGeom>
          <a:solidFill>
            <a:srgbClr val="041E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90D5AC"/>
              </a:solidFill>
              <a:cs typeface="Calibri"/>
            </a:endParaRPr>
          </a:p>
        </p:txBody>
      </p:sp>
      <p:sp>
        <p:nvSpPr>
          <p:cNvPr id="4" name="TextBox 5">
            <a:extLst>
              <a:ext uri="{FF2B5EF4-FFF2-40B4-BE49-F238E27FC236}">
                <a16:creationId xmlns:a16="http://schemas.microsoft.com/office/drawing/2014/main" id="{61BD76E1-9C7C-C6F5-1CE9-8A6E09790155}"/>
              </a:ext>
            </a:extLst>
          </p:cNvPr>
          <p:cNvSpPr txBox="1"/>
          <p:nvPr/>
        </p:nvSpPr>
        <p:spPr>
          <a:xfrm>
            <a:off x="1" y="3004282"/>
            <a:ext cx="9144000" cy="203132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Nova" panose="020B0504020202020204" pitchFamily="34" charset="0"/>
              </a:rPr>
              <a:t>You must declare your use of </a:t>
            </a:r>
            <a:r>
              <a:rPr lang="en-US" dirty="0" err="1">
                <a:latin typeface="Arial Nova" panose="020B0504020202020204" pitchFamily="34" charset="0"/>
              </a:rPr>
              <a:t>GenAI</a:t>
            </a:r>
            <a:r>
              <a:rPr lang="en-US" dirty="0">
                <a:latin typeface="Arial Nova" panose="020B0504020202020204" pitchFamily="34" charset="0"/>
              </a:rPr>
              <a:t> as follows:</a:t>
            </a:r>
          </a:p>
          <a:p>
            <a:pPr lvl="1"/>
            <a:r>
              <a:rPr lang="en-US" dirty="0">
                <a:solidFill>
                  <a:srgbClr val="FF0000"/>
                </a:solidFill>
                <a:latin typeface="Arial Nova"/>
              </a:rPr>
              <a:t>[These are examples: delete/edit as required]</a:t>
            </a:r>
          </a:p>
          <a:p>
            <a:pPr marL="742950" lvl="1" indent="-285750">
              <a:buFont typeface="Arial" panose="020B0604020202020204" pitchFamily="34" charset="0"/>
              <a:buChar char="•"/>
            </a:pPr>
            <a:r>
              <a:rPr lang="en-US" dirty="0">
                <a:latin typeface="Arial Nova" panose="020B0504020202020204" pitchFamily="34" charset="0"/>
              </a:rPr>
              <a:t>Declare usage using [APA format or another format]</a:t>
            </a:r>
          </a:p>
          <a:p>
            <a:pPr marL="742950" lvl="1" indent="-285750">
              <a:buFont typeface="Arial" panose="020B0604020202020204" pitchFamily="34" charset="0"/>
              <a:buChar char="•"/>
            </a:pPr>
            <a:r>
              <a:rPr lang="en-US" dirty="0">
                <a:latin typeface="Arial Nova" panose="020B0504020202020204" pitchFamily="34" charset="0"/>
              </a:rPr>
              <a:t>Save your chat transcript with the app and upload the file with your submission, declaring at the top that this is a true transcript.</a:t>
            </a:r>
          </a:p>
          <a:p>
            <a:pPr marL="742950" lvl="1" indent="-285750">
              <a:buFont typeface="Arial" panose="020B0604020202020204" pitchFamily="34" charset="0"/>
              <a:buChar char="•"/>
            </a:pPr>
            <a:r>
              <a:rPr lang="en-US" dirty="0">
                <a:latin typeface="Arial Nova" panose="020B0504020202020204" pitchFamily="34" charset="0"/>
              </a:rPr>
              <a:t>Provide a written reflection on whether you found the </a:t>
            </a:r>
            <a:r>
              <a:rPr lang="en-US" dirty="0" err="1">
                <a:latin typeface="Arial Nova" panose="020B0504020202020204" pitchFamily="34" charset="0"/>
              </a:rPr>
              <a:t>GenAI</a:t>
            </a:r>
            <a:r>
              <a:rPr lang="en-US" dirty="0">
                <a:latin typeface="Arial Nova" panose="020B0504020202020204" pitchFamily="34" charset="0"/>
              </a:rPr>
              <a:t> app useful or not, with screenshot examples to evidence your point.</a:t>
            </a:r>
          </a:p>
        </p:txBody>
      </p:sp>
      <p:sp>
        <p:nvSpPr>
          <p:cNvPr id="5" name="Folded Corner 12">
            <a:extLst>
              <a:ext uri="{FF2B5EF4-FFF2-40B4-BE49-F238E27FC236}">
                <a16:creationId xmlns:a16="http://schemas.microsoft.com/office/drawing/2014/main" id="{EE68394F-C039-FEB1-8C1A-0C7FC3A44092}"/>
              </a:ext>
            </a:extLst>
          </p:cNvPr>
          <p:cNvSpPr/>
          <p:nvPr/>
        </p:nvSpPr>
        <p:spPr>
          <a:xfrm rot="21021845">
            <a:off x="5125033" y="1226613"/>
            <a:ext cx="3633163" cy="405030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141313"/>
                </a:solidFill>
              </a:rPr>
              <a:t>Faculty: </a:t>
            </a:r>
          </a:p>
          <a:p>
            <a:pPr algn="ctr"/>
            <a:endParaRPr lang="en-US" sz="1400" b="1"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duplicate this slide for each appropriate assignment </a:t>
            </a:r>
            <a:r>
              <a:rPr lang="en-US" sz="1400" dirty="0">
                <a:solidFill>
                  <a:srgbClr val="141313"/>
                </a:solidFill>
                <a:cs typeface="Arial"/>
              </a:rPr>
              <a:t>in your course outline evaluation plan. To duplicate the slide, right-click on the slide in the menu to the left and select “Duplicate Slide”.</a:t>
            </a:r>
          </a:p>
          <a:p>
            <a:pPr algn="ctr"/>
            <a:endParaRPr lang="en-US" sz="1400" dirty="0">
              <a:solidFill>
                <a:srgbClr val="141313"/>
              </a:solidFill>
              <a:cs typeface="Arial"/>
            </a:endParaRPr>
          </a:p>
          <a:p>
            <a:pPr algn="ctr"/>
            <a:r>
              <a:rPr lang="en-US" sz="1400" dirty="0">
                <a:solidFill>
                  <a:srgbClr val="141313"/>
                </a:solidFill>
                <a:cs typeface="Arial"/>
              </a:rPr>
              <a:t>Please </a:t>
            </a:r>
            <a:r>
              <a:rPr lang="en-US" sz="1400" b="1" dirty="0">
                <a:solidFill>
                  <a:srgbClr val="141313"/>
                </a:solidFill>
                <a:cs typeface="Arial"/>
              </a:rPr>
              <a:t>update the assignment number and/or name </a:t>
            </a:r>
            <a:r>
              <a:rPr lang="en-US" sz="1400" dirty="0">
                <a:solidFill>
                  <a:srgbClr val="141313"/>
                </a:solidFill>
                <a:cs typeface="Arial"/>
              </a:rPr>
              <a:t>and </a:t>
            </a:r>
            <a:r>
              <a:rPr lang="en-US" sz="1400" b="1" dirty="0">
                <a:solidFill>
                  <a:srgbClr val="141313"/>
                </a:solidFill>
                <a:cs typeface="Arial"/>
              </a:rPr>
              <a:t>adapt the guidance to each assignment</a:t>
            </a:r>
            <a:r>
              <a:rPr lang="en-US" sz="1400" dirty="0">
                <a:solidFill>
                  <a:srgbClr val="141313"/>
                </a:solidFill>
                <a:cs typeface="Arial"/>
              </a:rPr>
              <a:t> to </a:t>
            </a:r>
            <a:r>
              <a:rPr kumimoji="0" lang="en-US" sz="1400" i="0" u="none" strike="noStrike" kern="1200" cap="none" spc="0" normalizeH="0" baseline="0" noProof="0" dirty="0">
                <a:ln>
                  <a:noFill/>
                </a:ln>
                <a:solidFill>
                  <a:srgbClr val="141313"/>
                </a:solidFill>
                <a:effectLst/>
                <a:uLnTx/>
                <a:uFillTx/>
                <a:ea typeface="+mn-ea"/>
                <a:cs typeface="+mn-cs"/>
              </a:rPr>
              <a:t>advise how you will allow AI tools in your assessments.</a:t>
            </a:r>
          </a:p>
          <a:p>
            <a:pPr algn="ctr"/>
            <a:endParaRPr kumimoji="0" lang="en-US" sz="1400" b="1" i="0" u="none" strike="noStrike" kern="1200" cap="none" spc="0" normalizeH="0" baseline="0" noProof="0" dirty="0">
              <a:ln>
                <a:noFill/>
              </a:ln>
              <a:solidFill>
                <a:srgbClr val="141313"/>
              </a:solidFill>
              <a:effectLst/>
              <a:uLnTx/>
              <a:uFillTx/>
              <a:ea typeface="+mn-ea"/>
              <a:cs typeface="+mn-cs"/>
            </a:endParaRPr>
          </a:p>
          <a:p>
            <a:pPr algn="ctr"/>
            <a:r>
              <a:rPr lang="en-US" sz="1400" dirty="0">
                <a:solidFill>
                  <a:srgbClr val="141313"/>
                </a:solidFill>
                <a:cs typeface="Arial"/>
              </a:rPr>
              <a:t>There are three options available for you to customize. </a:t>
            </a:r>
            <a:r>
              <a:rPr lang="en-US" sz="1400" b="1" dirty="0">
                <a:solidFill>
                  <a:srgbClr val="141313"/>
                </a:solidFill>
                <a:cs typeface="Arial"/>
              </a:rPr>
              <a:t>Delete the slides you do not want. </a:t>
            </a:r>
          </a:p>
        </p:txBody>
      </p:sp>
      <p:pic>
        <p:nvPicPr>
          <p:cNvPr id="6" name="Graphic 5" descr="Checkmark with solid fill">
            <a:extLst>
              <a:ext uri="{FF2B5EF4-FFF2-40B4-BE49-F238E27FC236}">
                <a16:creationId xmlns:a16="http://schemas.microsoft.com/office/drawing/2014/main" id="{0B877CD2-5E2E-9CBE-08DF-677C63CC4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419" y="959907"/>
            <a:ext cx="1483614" cy="1483614"/>
          </a:xfrm>
          <a:prstGeom prst="rect">
            <a:avLst/>
          </a:prstGeom>
        </p:spPr>
      </p:pic>
    </p:spTree>
    <p:extLst>
      <p:ext uri="{BB962C8B-B14F-4D97-AF65-F5344CB8AC3E}">
        <p14:creationId xmlns:p14="http://schemas.microsoft.com/office/powerpoint/2010/main" val="78846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61" y="514350"/>
            <a:ext cx="5829300" cy="544508"/>
          </a:xfrm>
          <a:prstGeom prst="rect">
            <a:avLst/>
          </a:prstGeom>
          <a:noFill/>
        </p:spPr>
        <p:txBody>
          <a:bodyPr wrap="square" lIns="0" tIns="0" rIns="0" bIns="0" rtlCol="0">
            <a:spAutoFit/>
          </a:bodyPr>
          <a:lstStyle/>
          <a:p>
            <a:pPr>
              <a:lnSpc>
                <a:spcPts val="4125"/>
              </a:lnSpc>
            </a:pPr>
            <a:r>
              <a:rPr lang="en-US" sz="4500" b="1" spc="75"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17570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245" y="644299"/>
            <a:ext cx="5568740" cy="3854901"/>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WHAT IS GENERATIVE AI</a:t>
            </a:r>
          </a:p>
          <a:p>
            <a:endParaRPr lang="en-US" sz="1650" dirty="0">
              <a:latin typeface="ITC Franklin Gothic Std Bk Cd"/>
              <a:cs typeface="ITC Franklin Gothic Std Bk Cd"/>
            </a:endParaRPr>
          </a:p>
          <a:p>
            <a:r>
              <a:rPr lang="en-US" sz="1800" dirty="0">
                <a:solidFill>
                  <a:srgbClr val="141313"/>
                </a:solidFill>
                <a:latin typeface="Arial" panose="020B0604020202020204" pitchFamily="34" charset="0"/>
                <a:cs typeface="Arial" panose="020B0604020202020204" pitchFamily="34" charset="0"/>
              </a:rPr>
              <a:t>Generative AI is a type of artificial intelligence that uses machine learning algorithms to produce, copy or rework content.​</a:t>
            </a:r>
          </a:p>
          <a:p>
            <a:endParaRPr lang="en-US" sz="1800" dirty="0">
              <a:solidFill>
                <a:srgbClr val="141313"/>
              </a:solidFill>
              <a:latin typeface="Arial" panose="020B0604020202020204" pitchFamily="34" charset="0"/>
              <a:cs typeface="Arial" panose="020B0604020202020204" pitchFamily="34" charset="0"/>
            </a:endParaRPr>
          </a:p>
          <a:p>
            <a:r>
              <a:rPr lang="en-US" sz="1800" dirty="0">
                <a:solidFill>
                  <a:srgbClr val="141313"/>
                </a:solidFill>
                <a:latin typeface="Arial" panose="020B0604020202020204" pitchFamily="34" charset="0"/>
                <a:cs typeface="Arial" panose="020B0604020202020204" pitchFamily="34" charset="0"/>
              </a:rPr>
              <a:t>This content output can be:​</a:t>
            </a:r>
          </a:p>
          <a:p>
            <a:endParaRPr lang="en-US" sz="1800" dirty="0">
              <a:solidFill>
                <a:srgbClr val="14131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solidFill>
                  <a:srgbClr val="141313"/>
                </a:solidFill>
                <a:latin typeface="Arial" panose="020B0604020202020204" pitchFamily="34" charset="0"/>
                <a:cs typeface="Arial" panose="020B0604020202020204" pitchFamily="34" charset="0"/>
              </a:rPr>
              <a:t>text​</a:t>
            </a:r>
          </a:p>
          <a:p>
            <a:pPr marL="342900" indent="-342900">
              <a:buFont typeface="Arial" panose="020B0604020202020204" pitchFamily="34" charset="0"/>
              <a:buChar char="•"/>
            </a:pPr>
            <a:r>
              <a:rPr lang="en-US" sz="1800" dirty="0">
                <a:solidFill>
                  <a:srgbClr val="141313"/>
                </a:solidFill>
                <a:latin typeface="Arial" panose="020B0604020202020204" pitchFamily="34" charset="0"/>
                <a:cs typeface="Arial" panose="020B0604020202020204" pitchFamily="34" charset="0"/>
              </a:rPr>
              <a:t>imagery​</a:t>
            </a:r>
          </a:p>
          <a:p>
            <a:pPr marL="342900" indent="-342900">
              <a:buFont typeface="Arial" panose="020B0604020202020204" pitchFamily="34" charset="0"/>
              <a:buChar char="•"/>
            </a:pPr>
            <a:r>
              <a:rPr lang="en-US" sz="1800" dirty="0">
                <a:solidFill>
                  <a:srgbClr val="141313"/>
                </a:solidFill>
                <a:latin typeface="Arial" panose="020B0604020202020204" pitchFamily="34" charset="0"/>
                <a:cs typeface="Arial" panose="020B0604020202020204" pitchFamily="34" charset="0"/>
              </a:rPr>
              <a:t>audio​</a:t>
            </a:r>
          </a:p>
          <a:p>
            <a:pPr marL="342900" indent="-342900">
              <a:buFont typeface="Arial" panose="020B0604020202020204" pitchFamily="34" charset="0"/>
              <a:buChar char="•"/>
            </a:pPr>
            <a:r>
              <a:rPr lang="en-US" sz="1800" dirty="0">
                <a:solidFill>
                  <a:srgbClr val="141313"/>
                </a:solidFill>
                <a:latin typeface="Arial" panose="020B0604020202020204" pitchFamily="34" charset="0"/>
                <a:cs typeface="Arial" panose="020B0604020202020204" pitchFamily="34" charset="0"/>
              </a:rPr>
              <a:t>code​</a:t>
            </a:r>
          </a:p>
          <a:p>
            <a:pPr marL="342900" indent="-342900">
              <a:buFont typeface="Arial" panose="020B0604020202020204" pitchFamily="34" charset="0"/>
              <a:buChar char="•"/>
            </a:pPr>
            <a:r>
              <a:rPr lang="en-US" sz="1800" dirty="0">
                <a:solidFill>
                  <a:srgbClr val="141313"/>
                </a:solidFill>
                <a:latin typeface="Arial" panose="020B0604020202020204" pitchFamily="34" charset="0"/>
                <a:cs typeface="Arial" panose="020B0604020202020204" pitchFamily="34" charset="0"/>
              </a:rPr>
              <a:t>other formats.​</a:t>
            </a:r>
            <a:endParaRPr lang="en-US" sz="1650" dirty="0">
              <a:solidFill>
                <a:srgbClr val="141313"/>
              </a:solidFill>
              <a:latin typeface="Arial" panose="020B0604020202020204" pitchFamily="34" charset="0"/>
              <a:cs typeface="Arial" panose="020B0604020202020204" pitchFamily="34" charset="0"/>
            </a:endParaRPr>
          </a:p>
        </p:txBody>
      </p:sp>
      <p:pic>
        <p:nvPicPr>
          <p:cNvPr id="6" name="Picture 5" descr="A person sitting at a table looking at a computer&#10;&#10;Description automatically generated">
            <a:extLst>
              <a:ext uri="{FF2B5EF4-FFF2-40B4-BE49-F238E27FC236}">
                <a16:creationId xmlns:a16="http://schemas.microsoft.com/office/drawing/2014/main" id="{CD7F3365-0A85-A787-6ABD-63245192CDDE}"/>
              </a:ext>
            </a:extLst>
          </p:cNvPr>
          <p:cNvPicPr>
            <a:picLocks noChangeAspect="1"/>
          </p:cNvPicPr>
          <p:nvPr/>
        </p:nvPicPr>
        <p:blipFill>
          <a:blip r:embed="rId4"/>
          <a:srcRect l="25081" r="34653"/>
          <a:stretch/>
        </p:blipFill>
        <p:spPr>
          <a:xfrm>
            <a:off x="-1" y="0"/>
            <a:ext cx="3106615" cy="5143500"/>
          </a:xfrm>
          <a:prstGeom prst="rect">
            <a:avLst/>
          </a:prstGeom>
        </p:spPr>
      </p:pic>
    </p:spTree>
    <p:custDataLst>
      <p:tags r:id="rId1"/>
    </p:custDataLst>
    <p:extLst>
      <p:ext uri="{BB962C8B-B14F-4D97-AF65-F5344CB8AC3E}">
        <p14:creationId xmlns:p14="http://schemas.microsoft.com/office/powerpoint/2010/main" val="271920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378B-0F6B-E6AB-01F4-DCBFD5C221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B2ECF4-9E84-EC36-926C-E3D2640D7C78}"/>
              </a:ext>
            </a:extLst>
          </p:cNvPr>
          <p:cNvSpPr txBox="1"/>
          <p:nvPr/>
        </p:nvSpPr>
        <p:spPr>
          <a:xfrm>
            <a:off x="585875" y="514351"/>
            <a:ext cx="5322556" cy="1669688"/>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GENERATIVE AI IN THIS PROFESSION/FIELD</a:t>
            </a:r>
          </a:p>
          <a:p>
            <a:endParaRPr lang="en-US" sz="1650" dirty="0">
              <a:latin typeface="ITC Franklin Gothic Std Bk Cd"/>
              <a:cs typeface="ITC Franklin Gothic Std Bk Cd"/>
            </a:endParaRPr>
          </a:p>
          <a:p>
            <a:r>
              <a:rPr lang="en-US" dirty="0">
                <a:latin typeface="Arial" panose="020B0604020202020204" pitchFamily="34" charset="0"/>
                <a:cs typeface="Arial" panose="020B0604020202020204" pitchFamily="34" charset="0"/>
              </a:rPr>
              <a:t>Generative AI is already impacting [discipline name here]​ in the following ways:</a:t>
            </a:r>
          </a:p>
        </p:txBody>
      </p:sp>
      <p:sp>
        <p:nvSpPr>
          <p:cNvPr id="2" name="Rectangle 1">
            <a:extLst>
              <a:ext uri="{FF2B5EF4-FFF2-40B4-BE49-F238E27FC236}">
                <a16:creationId xmlns:a16="http://schemas.microsoft.com/office/drawing/2014/main" id="{D315E032-6B2F-5581-137E-FB5625CF58C7}"/>
              </a:ext>
            </a:extLst>
          </p:cNvPr>
          <p:cNvSpPr/>
          <p:nvPr/>
        </p:nvSpPr>
        <p:spPr>
          <a:xfrm>
            <a:off x="585875" y="2571751"/>
            <a:ext cx="5322555" cy="2234712"/>
          </a:xfrm>
          <a:prstGeom prst="rect">
            <a:avLst/>
          </a:prstGeom>
          <a:solidFill>
            <a:srgbClr val="041E4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dirty="0">
                <a:solidFill>
                  <a:srgbClr val="141313"/>
                </a:solidFill>
                <a:cs typeface="Calibri"/>
              </a:rPr>
              <a:t>Point 1</a:t>
            </a:r>
          </a:p>
          <a:p>
            <a:pPr marL="285750" indent="-285750">
              <a:buFont typeface="Arial" panose="020B0604020202020204" pitchFamily="34" charset="0"/>
              <a:buChar char="•"/>
            </a:pPr>
            <a:r>
              <a:rPr lang="en-US" dirty="0">
                <a:solidFill>
                  <a:srgbClr val="141313"/>
                </a:solidFill>
                <a:cs typeface="Calibri"/>
              </a:rPr>
              <a:t>Point 2</a:t>
            </a:r>
          </a:p>
          <a:p>
            <a:pPr marL="285750" indent="-285750">
              <a:buFont typeface="Arial" panose="020B0604020202020204" pitchFamily="34" charset="0"/>
              <a:buChar char="•"/>
            </a:pPr>
            <a:r>
              <a:rPr lang="en-US" dirty="0">
                <a:solidFill>
                  <a:srgbClr val="141313"/>
                </a:solidFill>
                <a:cs typeface="Calibri"/>
              </a:rPr>
              <a:t>Point 3</a:t>
            </a:r>
          </a:p>
        </p:txBody>
      </p:sp>
      <p:sp>
        <p:nvSpPr>
          <p:cNvPr id="3" name="Folded Corner 4">
            <a:extLst>
              <a:ext uri="{FF2B5EF4-FFF2-40B4-BE49-F238E27FC236}">
                <a16:creationId xmlns:a16="http://schemas.microsoft.com/office/drawing/2014/main" id="{A7B26047-20B2-D1D8-F98F-771465FAC969}"/>
              </a:ext>
            </a:extLst>
          </p:cNvPr>
          <p:cNvSpPr/>
          <p:nvPr/>
        </p:nvSpPr>
        <p:spPr>
          <a:xfrm rot="21021845">
            <a:off x="5760990" y="2384568"/>
            <a:ext cx="2704260" cy="1288759"/>
          </a:xfrm>
          <a:prstGeom prst="foldedCorner">
            <a:avLst/>
          </a:prstGeom>
          <a:solidFill>
            <a:srgbClr val="FFFFFF"/>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Faculty: </a:t>
            </a:r>
          </a:p>
          <a:p>
            <a:pPr algn="ctr"/>
            <a:endParaRPr lang="en-US" sz="1400" b="1" dirty="0">
              <a:solidFill>
                <a:schemeClr val="tx1"/>
              </a:solidFill>
              <a:cs typeface="Arial"/>
            </a:endParaRPr>
          </a:p>
          <a:p>
            <a:pPr algn="ctr"/>
            <a:r>
              <a:rPr kumimoji="0" lang="en-US" sz="1400" b="1" i="0" u="none" strike="noStrike" kern="1200" cap="none" spc="0" normalizeH="0" baseline="0" noProof="0" dirty="0">
                <a:ln>
                  <a:noFill/>
                </a:ln>
                <a:solidFill>
                  <a:schemeClr val="tx1"/>
                </a:solidFill>
                <a:effectLst/>
                <a:uLnTx/>
                <a:uFillTx/>
                <a:ea typeface="+mn-ea"/>
                <a:cs typeface="+mn-cs"/>
              </a:rPr>
              <a:t>Please add points or images related to your subject/discipline. </a:t>
            </a:r>
            <a:endParaRPr lang="en-US" sz="1400" b="1" dirty="0">
              <a:solidFill>
                <a:schemeClr val="tx1"/>
              </a:solidFill>
              <a:cs typeface="Arial"/>
            </a:endParaRPr>
          </a:p>
        </p:txBody>
      </p:sp>
    </p:spTree>
    <p:extLst>
      <p:ext uri="{BB962C8B-B14F-4D97-AF65-F5344CB8AC3E}">
        <p14:creationId xmlns:p14="http://schemas.microsoft.com/office/powerpoint/2010/main" val="76114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01BA-44B1-C107-1061-44A40B74A9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884F96-B1A9-ECB9-9D14-5BDE170B02B3}"/>
              </a:ext>
            </a:extLst>
          </p:cNvPr>
          <p:cNvSpPr txBox="1"/>
          <p:nvPr/>
        </p:nvSpPr>
        <p:spPr>
          <a:xfrm>
            <a:off x="585875" y="514351"/>
            <a:ext cx="7913356" cy="4131900"/>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ACADEMIC INTEGRITY AT HUMBER</a:t>
            </a:r>
          </a:p>
          <a:p>
            <a:endParaRPr lang="en-US" sz="1650" dirty="0">
              <a:latin typeface="ITC Franklin Gothic Std Bk Cd"/>
              <a:cs typeface="ITC Franklin Gothic Std Bk Cd"/>
            </a:endParaRPr>
          </a:p>
          <a:p>
            <a:r>
              <a:rPr lang="en-US" sz="1600" dirty="0">
                <a:latin typeface="Arial" panose="020B0604020202020204" pitchFamily="34" charset="0"/>
                <a:cs typeface="Arial" panose="020B0604020202020204" pitchFamily="34" charset="0"/>
              </a:rPr>
              <a:t>As a Humber student, the principles of honesty and fairness you uphold today will serve you tomorrow as you achieve your potential and become a positive changemaker in your workplace and community. Academic integrity is defined as a commitment by all members of the learning community to the values of honesty, trust, fairness, respect, responsibility, and courage (International Center for Academic Integrity [ICAI], 2021). Breaches to academic integrity include but are not limited to copying the work of others, buying or selling essays, papers and assignments, </a:t>
            </a:r>
            <a:r>
              <a:rPr lang="en-US" sz="1600" b="1" dirty="0">
                <a:latin typeface="Arial" panose="020B0604020202020204" pitchFamily="34" charset="0"/>
                <a:cs typeface="Arial" panose="020B0604020202020204" pitchFamily="34" charset="0"/>
              </a:rPr>
              <a:t>and any unauthorized use of generative or other artificial intelligence</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Submitting academic content that is generated and/or enhanced with the use of artificial intelligence to the point that the content does not represent the student’s abilities is considered a breach of Academic Integrity. Ignorance does not excuse students from the responsibility for verifying the academic integrity. </a:t>
            </a:r>
            <a:r>
              <a:rPr lang="en-US" sz="1600" dirty="0">
                <a:latin typeface="Arial" panose="020B0604020202020204" pitchFamily="34" charset="0"/>
                <a:cs typeface="Arial" panose="020B0604020202020204" pitchFamily="34" charset="0"/>
                <a:hlinkClick r:id="rId3"/>
              </a:rPr>
              <a:t>Please review section 17 of the 2024-25 Academic Regulations here for more information.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21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5A57-64B5-AFB8-79B4-D8C5851617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0C1318-7103-6801-76F0-546F392DF2D9}"/>
              </a:ext>
            </a:extLst>
          </p:cNvPr>
          <p:cNvSpPr txBox="1"/>
          <p:nvPr/>
        </p:nvSpPr>
        <p:spPr>
          <a:xfrm>
            <a:off x="585875" y="421170"/>
            <a:ext cx="4759850" cy="861774"/>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LEGAL AND ETHICAL ISSUES TO CONSIDER</a:t>
            </a:r>
          </a:p>
        </p:txBody>
      </p:sp>
      <p:sp>
        <p:nvSpPr>
          <p:cNvPr id="15" name="Rectangle 14">
            <a:extLst>
              <a:ext uri="{FF2B5EF4-FFF2-40B4-BE49-F238E27FC236}">
                <a16:creationId xmlns:a16="http://schemas.microsoft.com/office/drawing/2014/main" id="{C403E33E-6151-0CD3-295B-3D540CDF9569}"/>
              </a:ext>
            </a:extLst>
          </p:cNvPr>
          <p:cNvSpPr/>
          <p:nvPr/>
        </p:nvSpPr>
        <p:spPr>
          <a:xfrm>
            <a:off x="585874" y="1282944"/>
            <a:ext cx="3986126" cy="3346205"/>
          </a:xfrm>
          <a:prstGeom prst="rect">
            <a:avLst/>
          </a:prstGeom>
          <a:solidFill>
            <a:srgbClr val="041E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rgbClr val="141313"/>
                </a:solidFill>
                <a:latin typeface="+mj-lt"/>
                <a:cs typeface="Calibri"/>
              </a:rPr>
              <a:t>Unreliable and Biased Content</a:t>
            </a:r>
          </a:p>
          <a:p>
            <a:r>
              <a:rPr lang="en-US" sz="1400" dirty="0">
                <a:solidFill>
                  <a:srgbClr val="141313"/>
                </a:solidFill>
                <a:latin typeface="+mj-lt"/>
                <a:cs typeface="Calibri"/>
              </a:rPr>
              <a:t>Generative AI can generate a large amount of content quickly, but the quality and accuracy of that content may be questionable; this is called a hallucination. </a:t>
            </a:r>
          </a:p>
          <a:p>
            <a:endParaRPr lang="en-US" sz="1400" dirty="0">
              <a:solidFill>
                <a:srgbClr val="141313"/>
              </a:solidFill>
              <a:latin typeface="+mj-lt"/>
              <a:cs typeface="Calibri"/>
            </a:endParaRPr>
          </a:p>
          <a:p>
            <a:r>
              <a:rPr lang="en-US" sz="1400" dirty="0">
                <a:solidFill>
                  <a:srgbClr val="141313"/>
                </a:solidFill>
                <a:latin typeface="+mj-lt"/>
                <a:cs typeface="Calibri"/>
              </a:rPr>
              <a:t>There is also a risk that AI-generated content could perpetuate biases because the information the AI is trained with contains biases and could lead to students being misinformed.​</a:t>
            </a:r>
          </a:p>
          <a:p>
            <a:endParaRPr lang="en-US" sz="1400" dirty="0">
              <a:solidFill>
                <a:srgbClr val="141313"/>
              </a:solidFill>
              <a:latin typeface="+mj-lt"/>
              <a:cs typeface="Calibri"/>
            </a:endParaRPr>
          </a:p>
          <a:p>
            <a:r>
              <a:rPr lang="en-US" sz="1400" b="1" dirty="0">
                <a:solidFill>
                  <a:srgbClr val="141313"/>
                </a:solidFill>
                <a:latin typeface="+mj-lt"/>
                <a:cs typeface="Calibri"/>
              </a:rPr>
              <a:t>If you use generative AI content, it is your responsibility to verify the accuracy of the source and ensure that it is not perpetuating inequalities and discrimination.</a:t>
            </a:r>
          </a:p>
        </p:txBody>
      </p:sp>
      <p:pic>
        <p:nvPicPr>
          <p:cNvPr id="1026" name="Picture 2" descr="Hands of person wearing gray sweater typing on laptop with a tablet, digital pen, and cup of coffee">
            <a:extLst>
              <a:ext uri="{FF2B5EF4-FFF2-40B4-BE49-F238E27FC236}">
                <a16:creationId xmlns:a16="http://schemas.microsoft.com/office/drawing/2014/main" id="{27DCD5F8-E366-1DEE-BFDE-D868B590B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4" r="14881"/>
          <a:stretch/>
        </p:blipFill>
        <p:spPr bwMode="auto">
          <a:xfrm>
            <a:off x="5345724" y="0"/>
            <a:ext cx="3798276" cy="514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3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875" y="421170"/>
            <a:ext cx="4759850" cy="861774"/>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LEGAL AND ETHICAL ISSUES TO CONSIDER</a:t>
            </a:r>
          </a:p>
        </p:txBody>
      </p:sp>
      <p:sp>
        <p:nvSpPr>
          <p:cNvPr id="15" name="Rectangle 14">
            <a:extLst>
              <a:ext uri="{FF2B5EF4-FFF2-40B4-BE49-F238E27FC236}">
                <a16:creationId xmlns:a16="http://schemas.microsoft.com/office/drawing/2014/main" id="{10C72E5F-47D1-095C-BB41-BFA66AAAEDE8}"/>
              </a:ext>
            </a:extLst>
          </p:cNvPr>
          <p:cNvSpPr/>
          <p:nvPr/>
        </p:nvSpPr>
        <p:spPr>
          <a:xfrm>
            <a:off x="585874" y="1282944"/>
            <a:ext cx="3986126" cy="3346205"/>
          </a:xfrm>
          <a:prstGeom prst="rect">
            <a:avLst/>
          </a:prstGeom>
          <a:solidFill>
            <a:srgbClr val="041E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rgbClr val="141313"/>
                </a:solidFill>
                <a:latin typeface="+mj-lt"/>
                <a:cs typeface="Calibri"/>
              </a:rPr>
              <a:t>Using Confidential Information</a:t>
            </a:r>
          </a:p>
          <a:p>
            <a:r>
              <a:rPr lang="en-US" sz="1400" dirty="0">
                <a:solidFill>
                  <a:srgbClr val="141313"/>
                </a:solidFill>
                <a:latin typeface="+mj-lt"/>
                <a:cs typeface="Calibri"/>
              </a:rPr>
              <a:t>Generative AI platforms often use the information used by its users to train the model further, so it is important not to share documents that are confidential or information that is protected by some of the following laws:</a:t>
            </a:r>
          </a:p>
          <a:p>
            <a:endParaRPr lang="en-US" sz="1400" dirty="0">
              <a:solidFill>
                <a:srgbClr val="141313"/>
              </a:solidFill>
              <a:latin typeface="+mj-lt"/>
              <a:cs typeface="Calibri"/>
            </a:endParaRPr>
          </a:p>
          <a:p>
            <a:pPr marL="285750" indent="-285750">
              <a:buFont typeface="Arial" panose="020B0604020202020204" pitchFamily="34" charset="0"/>
              <a:buChar char="•"/>
            </a:pPr>
            <a:r>
              <a:rPr lang="en-US" sz="1400" dirty="0">
                <a:solidFill>
                  <a:srgbClr val="141313"/>
                </a:solidFill>
                <a:latin typeface="+mj-lt"/>
                <a:cs typeface="Calibri"/>
              </a:rPr>
              <a:t>Privacy laws,</a:t>
            </a:r>
          </a:p>
          <a:p>
            <a:pPr marL="285750" indent="-285750">
              <a:buFont typeface="Arial" panose="020B0604020202020204" pitchFamily="34" charset="0"/>
              <a:buChar char="•"/>
            </a:pPr>
            <a:r>
              <a:rPr lang="en-US" sz="1400" dirty="0">
                <a:solidFill>
                  <a:srgbClr val="141313"/>
                </a:solidFill>
                <a:latin typeface="+mj-lt"/>
                <a:cs typeface="Calibri"/>
              </a:rPr>
              <a:t>Intellectual property laws,</a:t>
            </a:r>
          </a:p>
          <a:p>
            <a:pPr marL="285750" indent="-285750">
              <a:buFont typeface="Arial" panose="020B0604020202020204" pitchFamily="34" charset="0"/>
              <a:buChar char="•"/>
            </a:pPr>
            <a:r>
              <a:rPr lang="en-US" sz="1400" dirty="0">
                <a:solidFill>
                  <a:srgbClr val="141313"/>
                </a:solidFill>
                <a:latin typeface="+mj-lt"/>
                <a:cs typeface="Calibri"/>
              </a:rPr>
              <a:t>Court ordered confidentiality.</a:t>
            </a:r>
          </a:p>
          <a:p>
            <a:endParaRPr lang="en-US" sz="1400" dirty="0">
              <a:solidFill>
                <a:srgbClr val="141313"/>
              </a:solidFill>
              <a:latin typeface="+mj-lt"/>
              <a:cs typeface="Calibri"/>
            </a:endParaRPr>
          </a:p>
          <a:p>
            <a:r>
              <a:rPr lang="en-US" sz="1400" dirty="0">
                <a:solidFill>
                  <a:srgbClr val="141313"/>
                </a:solidFill>
                <a:latin typeface="+mj-lt"/>
                <a:cs typeface="Calibri"/>
              </a:rPr>
              <a:t>So please make sure you are being safe with confidential information in AI!</a:t>
            </a:r>
          </a:p>
        </p:txBody>
      </p:sp>
      <p:pic>
        <p:nvPicPr>
          <p:cNvPr id="17" name="Picture 16" descr="A person sitting at a desk with a computer&#10;&#10;Description automatically generated">
            <a:extLst>
              <a:ext uri="{FF2B5EF4-FFF2-40B4-BE49-F238E27FC236}">
                <a16:creationId xmlns:a16="http://schemas.microsoft.com/office/drawing/2014/main" id="{F4AA4D80-F45B-AE13-0A05-5159126FA61C}"/>
              </a:ext>
            </a:extLst>
          </p:cNvPr>
          <p:cNvPicPr>
            <a:picLocks noChangeAspect="1"/>
          </p:cNvPicPr>
          <p:nvPr/>
        </p:nvPicPr>
        <p:blipFill>
          <a:blip r:embed="rId3"/>
          <a:srcRect b="9684"/>
          <a:stretch/>
        </p:blipFill>
        <p:spPr>
          <a:xfrm>
            <a:off x="5345725" y="0"/>
            <a:ext cx="3798275" cy="5143500"/>
          </a:xfrm>
          <a:prstGeom prst="rect">
            <a:avLst/>
          </a:prstGeom>
        </p:spPr>
      </p:pic>
    </p:spTree>
    <p:extLst>
      <p:ext uri="{BB962C8B-B14F-4D97-AF65-F5344CB8AC3E}">
        <p14:creationId xmlns:p14="http://schemas.microsoft.com/office/powerpoint/2010/main" val="42480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80E3-483D-B678-4E86-EA5C3594DD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C585A1-6895-1BEE-492E-714EAEF7C24C}"/>
              </a:ext>
            </a:extLst>
          </p:cNvPr>
          <p:cNvSpPr txBox="1"/>
          <p:nvPr/>
        </p:nvSpPr>
        <p:spPr>
          <a:xfrm>
            <a:off x="550844" y="528316"/>
            <a:ext cx="5381033" cy="2100575"/>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COURSE STATEMENT – AI NOT PERMITTED</a:t>
            </a:r>
          </a:p>
          <a:p>
            <a:endParaRPr lang="en-US" sz="1650" dirty="0">
              <a:latin typeface="ITC Franklin Gothic Std Bk Cd"/>
              <a:cs typeface="ITC Franklin Gothic Std Bk Cd"/>
            </a:endParaRPr>
          </a:p>
          <a:p>
            <a:r>
              <a:rPr lang="en-US" sz="1600" b="1" dirty="0">
                <a:latin typeface="Arial" panose="020B0604020202020204" pitchFamily="34" charset="0"/>
                <a:cs typeface="Arial" panose="020B0604020202020204" pitchFamily="34" charset="0"/>
              </a:rPr>
              <a:t>Example: The use of generative AI is not permitted in this course. </a:t>
            </a:r>
            <a:r>
              <a:rPr lang="en-US" sz="1600" dirty="0">
                <a:latin typeface="Arial" panose="020B0604020202020204" pitchFamily="34" charset="0"/>
                <a:cs typeface="Arial" panose="020B0604020202020204" pitchFamily="34" charset="0"/>
              </a:rPr>
              <a:t>Using generative AI to aid in or fully complete your coursework will be considered a breach of academic integrity. </a:t>
            </a:r>
          </a:p>
        </p:txBody>
      </p:sp>
      <p:pic>
        <p:nvPicPr>
          <p:cNvPr id="4" name="Graphic 3" descr="No sign with solid fill">
            <a:extLst>
              <a:ext uri="{FF2B5EF4-FFF2-40B4-BE49-F238E27FC236}">
                <a16:creationId xmlns:a16="http://schemas.microsoft.com/office/drawing/2014/main" id="{A05EA02B-95FE-C453-8446-FE2DB0673F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3472" y="1548178"/>
            <a:ext cx="2047143" cy="2047143"/>
          </a:xfrm>
          <a:prstGeom prst="rect">
            <a:avLst/>
          </a:prstGeom>
        </p:spPr>
      </p:pic>
      <p:sp>
        <p:nvSpPr>
          <p:cNvPr id="5" name="Folded Corner 2">
            <a:extLst>
              <a:ext uri="{FF2B5EF4-FFF2-40B4-BE49-F238E27FC236}">
                <a16:creationId xmlns:a16="http://schemas.microsoft.com/office/drawing/2014/main" id="{C756BA92-F9F5-2B62-3FF6-EED21A1A2478}"/>
              </a:ext>
            </a:extLst>
          </p:cNvPr>
          <p:cNvSpPr/>
          <p:nvPr/>
        </p:nvSpPr>
        <p:spPr>
          <a:xfrm rot="21021845">
            <a:off x="3546997" y="2690282"/>
            <a:ext cx="3363346" cy="283145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Faculty: </a:t>
            </a:r>
          </a:p>
          <a:p>
            <a:pPr algn="ctr"/>
            <a:endParaRPr kumimoji="0" lang="en-US" sz="1400" i="0" u="none" strike="noStrike" kern="1200" cap="none" spc="0" normalizeH="0" baseline="0" noProof="0" dirty="0">
              <a:ln>
                <a:noFill/>
              </a:ln>
              <a:solidFill>
                <a:schemeClr val="tx1"/>
              </a:solidFill>
              <a:effectLst/>
              <a:uLnTx/>
              <a:uFillTx/>
              <a:ea typeface="+mn-ea"/>
              <a:cs typeface="+mn-cs"/>
            </a:endParaRPr>
          </a:p>
          <a:p>
            <a:pPr algn="ctr"/>
            <a:r>
              <a:rPr kumimoji="0" lang="en-US" sz="1400" i="0" u="none" strike="noStrike" kern="1200" cap="none" spc="0" normalizeH="0" baseline="0" noProof="0" dirty="0">
                <a:ln>
                  <a:noFill/>
                </a:ln>
                <a:solidFill>
                  <a:schemeClr val="tx1"/>
                </a:solidFill>
                <a:effectLst/>
                <a:uLnTx/>
                <a:uFillTx/>
                <a:ea typeface="+mn-ea"/>
                <a:cs typeface="+mn-cs"/>
              </a:rPr>
              <a:t>Including a statement in the course outline, in an announcement or in an introductory module establishes a concrete directive on the use of </a:t>
            </a:r>
            <a:r>
              <a:rPr kumimoji="0" lang="en-US" sz="1400" i="0" u="none" strike="noStrike" kern="1200" cap="none" spc="0" normalizeH="0" baseline="0" noProof="0" dirty="0" err="1">
                <a:ln>
                  <a:noFill/>
                </a:ln>
                <a:solidFill>
                  <a:schemeClr val="tx1"/>
                </a:solidFill>
                <a:effectLst/>
                <a:uLnTx/>
                <a:uFillTx/>
                <a:ea typeface="+mn-ea"/>
                <a:cs typeface="+mn-cs"/>
              </a:rPr>
              <a:t>GenAI</a:t>
            </a:r>
            <a:r>
              <a:rPr kumimoji="0" lang="en-US" sz="1400" i="0" u="none" strike="noStrike" kern="1200" cap="none" spc="0" normalizeH="0" baseline="0" noProof="0" dirty="0">
                <a:ln>
                  <a:noFill/>
                </a:ln>
                <a:solidFill>
                  <a:schemeClr val="tx1"/>
                </a:solidFill>
                <a:effectLst/>
                <a:uLnTx/>
                <a:uFillTx/>
                <a:ea typeface="+mn-ea"/>
                <a:cs typeface="+mn-cs"/>
              </a:rPr>
              <a:t> in the course. </a:t>
            </a:r>
          </a:p>
          <a:p>
            <a:pPr algn="ctr"/>
            <a:endParaRPr lang="en-US" sz="1400" dirty="0">
              <a:solidFill>
                <a:schemeClr val="tx1"/>
              </a:solidFill>
            </a:endParaRPr>
          </a:p>
          <a:p>
            <a:pPr algn="ctr"/>
            <a:r>
              <a:rPr lang="en-US" sz="1400" dirty="0">
                <a:solidFill>
                  <a:schemeClr val="tx1"/>
                </a:solidFill>
                <a:cs typeface="Arial"/>
              </a:rPr>
              <a:t>There are three options available for you to customize. </a:t>
            </a:r>
            <a:r>
              <a:rPr lang="en-US" sz="1400" b="1" dirty="0">
                <a:solidFill>
                  <a:schemeClr val="tx1"/>
                </a:solidFill>
                <a:cs typeface="Arial"/>
              </a:rPr>
              <a:t>Delete the slides you do not want. </a:t>
            </a:r>
          </a:p>
        </p:txBody>
      </p:sp>
    </p:spTree>
    <p:extLst>
      <p:ext uri="{BB962C8B-B14F-4D97-AF65-F5344CB8AC3E}">
        <p14:creationId xmlns:p14="http://schemas.microsoft.com/office/powerpoint/2010/main" val="172108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B5CB-7687-3898-96F7-A24D2B114F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9541AD-5837-41B7-4B90-186D0C221C95}"/>
              </a:ext>
            </a:extLst>
          </p:cNvPr>
          <p:cNvSpPr txBox="1"/>
          <p:nvPr/>
        </p:nvSpPr>
        <p:spPr>
          <a:xfrm>
            <a:off x="583223" y="528316"/>
            <a:ext cx="5594839" cy="4501232"/>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COURSE STATEMENT – SPECIFIC AI PERMITTED OR IN CERTAIN CIRCUMSTANCES</a:t>
            </a:r>
          </a:p>
          <a:p>
            <a:endParaRPr lang="en-US" sz="1650" dirty="0">
              <a:latin typeface="ITC Franklin Gothic Std Bk Cd"/>
              <a:cs typeface="ITC Franklin Gothic Std Bk Cd"/>
            </a:endParaRPr>
          </a:p>
          <a:p>
            <a:r>
              <a:rPr lang="en-US" sz="1600" b="1" dirty="0">
                <a:latin typeface="Arial" panose="020B0604020202020204" pitchFamily="34" charset="0"/>
                <a:cs typeface="Arial" panose="020B0604020202020204" pitchFamily="34" charset="0"/>
              </a:rPr>
              <a:t>Example: The use of generative AI is permitted in specific circumstances in this course. </a:t>
            </a:r>
            <a:r>
              <a:rPr lang="en-US" sz="1600" dirty="0">
                <a:latin typeface="Arial" panose="020B0604020202020204" pitchFamily="34" charset="0"/>
                <a:cs typeface="Arial" panose="020B0604020202020204" pitchFamily="34" charset="0"/>
              </a:rPr>
              <a:t>Review the course/assignment specifications closely. It is your responsibility, to be clear on when, where, and how the use of generative AI is permitted. In all submissions in which you use generative AI, you must cite its usage. Failing to cite the use of generative AI is academic misconduct and may be penalized in accordance with section 17 of the </a:t>
            </a:r>
            <a:r>
              <a:rPr lang="en-US" sz="1600" dirty="0">
                <a:latin typeface="Arial" panose="020B0604020202020204" pitchFamily="34" charset="0"/>
                <a:cs typeface="Arial" panose="020B0604020202020204" pitchFamily="34" charset="0"/>
                <a:hlinkClick r:id="rId3"/>
              </a:rPr>
              <a:t>2024-25 Academic Regulations</a:t>
            </a:r>
            <a:r>
              <a:rPr lang="en-US" sz="1600" dirty="0">
                <a:latin typeface="Arial" panose="020B0604020202020204" pitchFamily="34" charset="0"/>
                <a:cs typeface="Arial" panose="020B0604020202020204" pitchFamily="34" charset="0"/>
              </a:rPr>
              <a:t>. In all other aspects of your work, the use of generative AI will be considered a breach of academic integrity. If you are uncertain if you have used Gen AI and/or cited appropriately, please speak with your professor. </a:t>
            </a:r>
          </a:p>
        </p:txBody>
      </p:sp>
      <p:pic>
        <p:nvPicPr>
          <p:cNvPr id="4" name="Graphic 3" descr="Warning with solid fill">
            <a:extLst>
              <a:ext uri="{FF2B5EF4-FFF2-40B4-BE49-F238E27FC236}">
                <a16:creationId xmlns:a16="http://schemas.microsoft.com/office/drawing/2014/main" id="{AE236654-E703-FF8B-1C0F-01BC965736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70576" y="1476649"/>
            <a:ext cx="2190201" cy="2190201"/>
          </a:xfrm>
          <a:prstGeom prst="rect">
            <a:avLst/>
          </a:prstGeom>
        </p:spPr>
      </p:pic>
      <p:sp>
        <p:nvSpPr>
          <p:cNvPr id="6" name="Folded Corner 2">
            <a:extLst>
              <a:ext uri="{FF2B5EF4-FFF2-40B4-BE49-F238E27FC236}">
                <a16:creationId xmlns:a16="http://schemas.microsoft.com/office/drawing/2014/main" id="{B86F42A2-7D03-CBCB-9073-848BD7C54811}"/>
              </a:ext>
            </a:extLst>
          </p:cNvPr>
          <p:cNvSpPr/>
          <p:nvPr/>
        </p:nvSpPr>
        <p:spPr>
          <a:xfrm rot="21021845">
            <a:off x="3546997" y="2727759"/>
            <a:ext cx="3363346" cy="283145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Faculty: </a:t>
            </a:r>
          </a:p>
          <a:p>
            <a:pPr algn="ctr"/>
            <a:endParaRPr kumimoji="0" lang="en-US" sz="1400" i="0" u="none" strike="noStrike" kern="1200" cap="none" spc="0" normalizeH="0" baseline="0" noProof="0" dirty="0">
              <a:ln>
                <a:noFill/>
              </a:ln>
              <a:solidFill>
                <a:schemeClr val="tx1"/>
              </a:solidFill>
              <a:effectLst/>
              <a:uLnTx/>
              <a:uFillTx/>
              <a:ea typeface="+mn-ea"/>
              <a:cs typeface="+mn-cs"/>
            </a:endParaRPr>
          </a:p>
          <a:p>
            <a:pPr algn="ctr"/>
            <a:r>
              <a:rPr kumimoji="0" lang="en-US" sz="1400" i="0" u="none" strike="noStrike" kern="1200" cap="none" spc="0" normalizeH="0" baseline="0" noProof="0" dirty="0">
                <a:ln>
                  <a:noFill/>
                </a:ln>
                <a:solidFill>
                  <a:schemeClr val="tx1"/>
                </a:solidFill>
                <a:effectLst/>
                <a:uLnTx/>
                <a:uFillTx/>
                <a:ea typeface="+mn-ea"/>
                <a:cs typeface="+mn-cs"/>
              </a:rPr>
              <a:t>Including a statement in the course outline, in an announcement or in an introductory module establishes a concrete directive on the use of </a:t>
            </a:r>
            <a:r>
              <a:rPr kumimoji="0" lang="en-US" sz="1400" i="0" u="none" strike="noStrike" kern="1200" cap="none" spc="0" normalizeH="0" baseline="0" noProof="0" dirty="0" err="1">
                <a:ln>
                  <a:noFill/>
                </a:ln>
                <a:solidFill>
                  <a:schemeClr val="tx1"/>
                </a:solidFill>
                <a:effectLst/>
                <a:uLnTx/>
                <a:uFillTx/>
                <a:ea typeface="+mn-ea"/>
                <a:cs typeface="+mn-cs"/>
              </a:rPr>
              <a:t>GenAI</a:t>
            </a:r>
            <a:r>
              <a:rPr kumimoji="0" lang="en-US" sz="1400" i="0" u="none" strike="noStrike" kern="1200" cap="none" spc="0" normalizeH="0" baseline="0" noProof="0" dirty="0">
                <a:ln>
                  <a:noFill/>
                </a:ln>
                <a:solidFill>
                  <a:schemeClr val="tx1"/>
                </a:solidFill>
                <a:effectLst/>
                <a:uLnTx/>
                <a:uFillTx/>
                <a:ea typeface="+mn-ea"/>
                <a:cs typeface="+mn-cs"/>
              </a:rPr>
              <a:t> in the course. </a:t>
            </a:r>
          </a:p>
          <a:p>
            <a:pPr algn="ctr"/>
            <a:endParaRPr lang="en-US" sz="1400" dirty="0">
              <a:solidFill>
                <a:schemeClr val="tx1"/>
              </a:solidFill>
            </a:endParaRPr>
          </a:p>
          <a:p>
            <a:pPr algn="ctr"/>
            <a:r>
              <a:rPr lang="en-US" sz="1400" dirty="0">
                <a:solidFill>
                  <a:schemeClr val="tx1"/>
                </a:solidFill>
                <a:cs typeface="Arial"/>
              </a:rPr>
              <a:t>There are three options available for you to customize. </a:t>
            </a:r>
            <a:r>
              <a:rPr lang="en-US" sz="1400" b="1" dirty="0">
                <a:solidFill>
                  <a:schemeClr val="tx1"/>
                </a:solidFill>
                <a:cs typeface="Arial"/>
              </a:rPr>
              <a:t>Delete the slides you do not want. </a:t>
            </a:r>
          </a:p>
        </p:txBody>
      </p:sp>
    </p:spTree>
    <p:extLst>
      <p:ext uri="{BB962C8B-B14F-4D97-AF65-F5344CB8AC3E}">
        <p14:creationId xmlns:p14="http://schemas.microsoft.com/office/powerpoint/2010/main" val="413978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A4FE-C6AB-72EF-6AD3-001BE8FB86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8F4C66-FE41-6641-6F52-3D302E1C87CA}"/>
              </a:ext>
            </a:extLst>
          </p:cNvPr>
          <p:cNvSpPr txBox="1"/>
          <p:nvPr/>
        </p:nvSpPr>
        <p:spPr>
          <a:xfrm>
            <a:off x="583222" y="528316"/>
            <a:ext cx="5501055" cy="4562788"/>
          </a:xfrm>
          <a:prstGeom prst="rect">
            <a:avLst/>
          </a:prstGeom>
          <a:noFill/>
        </p:spPr>
        <p:txBody>
          <a:bodyPr wrap="square" lIns="0" tIns="0" rIns="0" bIns="0" rtlCol="0">
            <a:spAutoFit/>
          </a:bodyPr>
          <a:lstStyle/>
          <a:p>
            <a:r>
              <a:rPr lang="en-US" sz="2800" b="1" dirty="0">
                <a:solidFill>
                  <a:srgbClr val="041E41"/>
                </a:solidFill>
                <a:latin typeface="Arial" panose="020B0604020202020204" pitchFamily="34" charset="0"/>
                <a:cs typeface="Arial" panose="020B0604020202020204" pitchFamily="34" charset="0"/>
              </a:rPr>
              <a:t>COURSE STATEMENT – AI PERMITTED</a:t>
            </a:r>
          </a:p>
          <a:p>
            <a:endParaRPr lang="en-US" sz="1650" dirty="0">
              <a:latin typeface="ITC Franklin Gothic Std Bk Cd"/>
              <a:cs typeface="ITC Franklin Gothic Std Bk Cd"/>
            </a:endParaRPr>
          </a:p>
          <a:p>
            <a:r>
              <a:rPr lang="en-US" sz="1600" b="1" dirty="0">
                <a:latin typeface="Arial" panose="020B0604020202020204" pitchFamily="34" charset="0"/>
                <a:cs typeface="Arial" panose="020B0604020202020204" pitchFamily="34" charset="0"/>
              </a:rPr>
              <a:t>Example: The use of generative AI is permitted in this course. </a:t>
            </a:r>
            <a:r>
              <a:rPr lang="en-US" sz="1600" dirty="0">
                <a:latin typeface="Arial" panose="020B0604020202020204" pitchFamily="34" charset="0"/>
                <a:cs typeface="Arial" panose="020B0604020202020204" pitchFamily="34" charset="0"/>
              </a:rPr>
              <a:t>In all submissions in which you use generative AI, you must cite its use. Failing to cite the use of generative AI is considered a breach of academic integrity and may be penalized in accordance with section 17 of the </a:t>
            </a:r>
            <a:r>
              <a:rPr lang="en-US" sz="1600" dirty="0">
                <a:latin typeface="Arial" panose="020B0604020202020204" pitchFamily="34" charset="0"/>
                <a:cs typeface="Arial" panose="020B0604020202020204" pitchFamily="34" charset="0"/>
                <a:hlinkClick r:id="rId3"/>
              </a:rPr>
              <a:t>2024-25 Academic Regulations</a:t>
            </a:r>
            <a:r>
              <a:rPr lang="en-US" sz="1600" dirty="0">
                <a:latin typeface="Arial" panose="020B0604020202020204" pitchFamily="34" charset="0"/>
                <a:cs typeface="Arial" panose="020B0604020202020204" pitchFamily="34" charset="0"/>
              </a:rPr>
              <a:t>. It is important to understand that all large language models are known to make up incorrect facts, fake citations and inaccurate outputs, and image-generation models can occasionally create offensive products. You are responsible for any inaccurate, biased, offensive, or otherwise unethical content you submit regardless of where it comes from. If you are uncertain if you have used Gen AI and/or cited appropriately, please speak with the library or your professor. ​</a:t>
            </a:r>
          </a:p>
        </p:txBody>
      </p:sp>
      <p:pic>
        <p:nvPicPr>
          <p:cNvPr id="4" name="Graphic 3" descr="Checkmark with solid fill">
            <a:extLst>
              <a:ext uri="{FF2B5EF4-FFF2-40B4-BE49-F238E27FC236}">
                <a16:creationId xmlns:a16="http://schemas.microsoft.com/office/drawing/2014/main" id="{5E477600-C7A3-0FCF-572A-6B9A4B7AE6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0108" y="1506415"/>
            <a:ext cx="2130670" cy="2130670"/>
          </a:xfrm>
          <a:prstGeom prst="rect">
            <a:avLst/>
          </a:prstGeom>
        </p:spPr>
      </p:pic>
      <p:sp>
        <p:nvSpPr>
          <p:cNvPr id="5" name="Folded Corner 2">
            <a:extLst>
              <a:ext uri="{FF2B5EF4-FFF2-40B4-BE49-F238E27FC236}">
                <a16:creationId xmlns:a16="http://schemas.microsoft.com/office/drawing/2014/main" id="{83C8EAED-4763-4913-BACA-704BC9A2C093}"/>
              </a:ext>
            </a:extLst>
          </p:cNvPr>
          <p:cNvSpPr/>
          <p:nvPr/>
        </p:nvSpPr>
        <p:spPr>
          <a:xfrm rot="21021845">
            <a:off x="3546997" y="2739490"/>
            <a:ext cx="3363346" cy="2831452"/>
          </a:xfrm>
          <a:prstGeom prst="foldedCorner">
            <a:avLst/>
          </a:prstGeom>
          <a:solidFill>
            <a:srgbClr val="FFFFFE"/>
          </a:solidFill>
          <a:ln>
            <a:solidFill>
              <a:srgbClr val="041E41"/>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108000" rIns="91440" bIns="108000" rtlCol="0" anchor="b"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Faculty: </a:t>
            </a:r>
          </a:p>
          <a:p>
            <a:pPr algn="ctr"/>
            <a:endParaRPr kumimoji="0" lang="en-US" sz="1400" i="0" u="none" strike="noStrike" kern="1200" cap="none" spc="0" normalizeH="0" baseline="0" noProof="0" dirty="0">
              <a:ln>
                <a:noFill/>
              </a:ln>
              <a:solidFill>
                <a:schemeClr val="tx1"/>
              </a:solidFill>
              <a:effectLst/>
              <a:uLnTx/>
              <a:uFillTx/>
              <a:ea typeface="+mn-ea"/>
              <a:cs typeface="+mn-cs"/>
            </a:endParaRPr>
          </a:p>
          <a:p>
            <a:pPr algn="ctr"/>
            <a:r>
              <a:rPr kumimoji="0" lang="en-US" sz="1400" i="0" u="none" strike="noStrike" kern="1200" cap="none" spc="0" normalizeH="0" baseline="0" noProof="0" dirty="0">
                <a:ln>
                  <a:noFill/>
                </a:ln>
                <a:solidFill>
                  <a:schemeClr val="tx1"/>
                </a:solidFill>
                <a:effectLst/>
                <a:uLnTx/>
                <a:uFillTx/>
                <a:ea typeface="+mn-ea"/>
                <a:cs typeface="+mn-cs"/>
              </a:rPr>
              <a:t>Including a statement in the course outline, in an announcement or in an introductory module establishes a concrete directive on the use of </a:t>
            </a:r>
            <a:r>
              <a:rPr kumimoji="0" lang="en-US" sz="1400" i="0" u="none" strike="noStrike" kern="1200" cap="none" spc="0" normalizeH="0" baseline="0" noProof="0" dirty="0" err="1">
                <a:ln>
                  <a:noFill/>
                </a:ln>
                <a:solidFill>
                  <a:schemeClr val="tx1"/>
                </a:solidFill>
                <a:effectLst/>
                <a:uLnTx/>
                <a:uFillTx/>
                <a:ea typeface="+mn-ea"/>
                <a:cs typeface="+mn-cs"/>
              </a:rPr>
              <a:t>GenAI</a:t>
            </a:r>
            <a:r>
              <a:rPr kumimoji="0" lang="en-US" sz="1400" i="0" u="none" strike="noStrike" kern="1200" cap="none" spc="0" normalizeH="0" baseline="0" noProof="0" dirty="0">
                <a:ln>
                  <a:noFill/>
                </a:ln>
                <a:solidFill>
                  <a:schemeClr val="tx1"/>
                </a:solidFill>
                <a:effectLst/>
                <a:uLnTx/>
                <a:uFillTx/>
                <a:ea typeface="+mn-ea"/>
                <a:cs typeface="+mn-cs"/>
              </a:rPr>
              <a:t> in the course. </a:t>
            </a:r>
          </a:p>
          <a:p>
            <a:pPr algn="ctr"/>
            <a:endParaRPr lang="en-US" sz="1400" dirty="0">
              <a:solidFill>
                <a:schemeClr val="tx1"/>
              </a:solidFill>
            </a:endParaRPr>
          </a:p>
          <a:p>
            <a:pPr algn="ctr"/>
            <a:r>
              <a:rPr lang="en-US" sz="1400" dirty="0">
                <a:solidFill>
                  <a:schemeClr val="tx1"/>
                </a:solidFill>
                <a:cs typeface="Arial"/>
              </a:rPr>
              <a:t>There are three options available for you to customize. </a:t>
            </a:r>
            <a:r>
              <a:rPr lang="en-US" sz="1400" b="1" dirty="0">
                <a:solidFill>
                  <a:schemeClr val="tx1"/>
                </a:solidFill>
                <a:cs typeface="Arial"/>
              </a:rPr>
              <a:t>Delete the slides you do not want. </a:t>
            </a:r>
          </a:p>
        </p:txBody>
      </p:sp>
    </p:spTree>
    <p:extLst>
      <p:ext uri="{BB962C8B-B14F-4D97-AF65-F5344CB8AC3E}">
        <p14:creationId xmlns:p14="http://schemas.microsoft.com/office/powerpoint/2010/main" val="2664888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umber Title Slide">
  <a:themeElements>
    <a:clrScheme name="Humber">
      <a:dk1>
        <a:srgbClr val="141313"/>
      </a:dk1>
      <a:lt1>
        <a:srgbClr val="FFFFFE"/>
      </a:lt1>
      <a:dk2>
        <a:srgbClr val="141313"/>
      </a:dk2>
      <a:lt2>
        <a:srgbClr val="EFEEED"/>
      </a:lt2>
      <a:accent1>
        <a:srgbClr val="008EC8"/>
      </a:accent1>
      <a:accent2>
        <a:srgbClr val="AFC828"/>
      </a:accent2>
      <a:accent3>
        <a:srgbClr val="D53958"/>
      </a:accent3>
      <a:accent4>
        <a:srgbClr val="FFE319"/>
      </a:accent4>
      <a:accent5>
        <a:srgbClr val="3C1C66"/>
      </a:accent5>
      <a:accent6>
        <a:srgbClr val="008C99"/>
      </a:accent6>
      <a:hlink>
        <a:srgbClr val="0000FF"/>
      </a:hlink>
      <a:folHlink>
        <a:srgbClr val="EFEE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mb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umber Section Star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53B970F6C214681FE375454C347A1" ma:contentTypeVersion="20" ma:contentTypeDescription="Create a new document." ma:contentTypeScope="" ma:versionID="8d441b269b0eb810091c280482f9e771">
  <xsd:schema xmlns:xsd="http://www.w3.org/2001/XMLSchema" xmlns:xs="http://www.w3.org/2001/XMLSchema" xmlns:p="http://schemas.microsoft.com/office/2006/metadata/properties" xmlns:ns2="c6bdad56-47f4-4567-9950-752a309850b8" xmlns:ns3="f3a81960-c396-4346-8f1f-682d21bfcb10" targetNamespace="http://schemas.microsoft.com/office/2006/metadata/properties" ma:root="true" ma:fieldsID="a896cc050004f264241a547ddd88b506" ns2:_="" ns3:_="">
    <xsd:import namespace="c6bdad56-47f4-4567-9950-752a309850b8"/>
    <xsd:import namespace="f3a81960-c396-4346-8f1f-682d21bfcb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dad56-47f4-4567-9950-752a30985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12cebd-6e91-4712-9e29-3224073d0a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a81960-c396-4346-8f1f-682d21bfcb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714fc1-1567-4bbf-9bf9-bd9356d1ce9b}" ma:internalName="TaxCatchAll" ma:showField="CatchAllData" ma:web="f3a81960-c396-4346-8f1f-682d21bfc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bdad56-47f4-4567-9950-752a309850b8">
      <Terms xmlns="http://schemas.microsoft.com/office/infopath/2007/PartnerControls"/>
    </lcf76f155ced4ddcb4097134ff3c332f>
    <TaxCatchAll xmlns="f3a81960-c396-4346-8f1f-682d21bfcb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293FD-FA48-423A-BBC6-334896C2CAC1}"/>
</file>

<file path=customXml/itemProps2.xml><?xml version="1.0" encoding="utf-8"?>
<ds:datastoreItem xmlns:ds="http://schemas.openxmlformats.org/officeDocument/2006/customXml" ds:itemID="{FCB43249-E9B0-401F-AA7B-1C678FB11C81}">
  <ds:schemaRefs>
    <ds:schemaRef ds:uri="http://www.w3.org/XML/1998/namespace"/>
    <ds:schemaRef ds:uri="d4c5a0f1-3601-4ed2-861e-782f1e009122"/>
    <ds:schemaRef ds:uri="http://purl.org/dc/dcmitype/"/>
    <ds:schemaRef ds:uri="http://purl.org/dc/elements/1.1/"/>
    <ds:schemaRef ds:uri="283be9ab-cf22-45f8-b7fe-46aa0ac7a96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8A9377F-B43F-4739-8460-F29BE4951C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3943</TotalTime>
  <Words>1604</Words>
  <Application>Microsoft Office PowerPoint</Application>
  <PresentationFormat>On-screen Show (16:9)</PresentationFormat>
  <Paragraphs>146</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Humber Title Slide</vt:lpstr>
      <vt:lpstr>Humber Content Slide</vt:lpstr>
      <vt:lpstr>Humber Section Start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 Incorporated</dc:creator>
  <cp:lastModifiedBy>Tamara Bahr</cp:lastModifiedBy>
  <cp:revision>66</cp:revision>
  <dcterms:created xsi:type="dcterms:W3CDTF">2013-11-05T15:35:21Z</dcterms:created>
  <dcterms:modified xsi:type="dcterms:W3CDTF">2025-05-22T17:32:18Z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0x010100C6D53B970F6C214681FE375454C347A1</vt:lpwstr>
  </property>
  <property fmtid="{D5CDD505-2E9C-101B-9397-08002B2CF9AE}" pid="3" name="ArticulateGUID">
    <vt:lpwstr>5C95540B-0BBD-42C4-9616-9461C5468628</vt:lpwstr>
  </property>
  <property fmtid="{D5CDD505-2E9C-101B-9397-08002B2CF9AE}" pid="4" name="ArticulatePath">
    <vt:lpwstr>https://humberital-my.sharepoint.com/personal/n01664677_humber_ca/Documents/Academic Integrity, AI, Course and Assignment Statements - Innovative Learning Draft</vt:lpwstr>
  </property>
</Properties>
</file>